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56" r:id="rId2"/>
    <p:sldId id="316" r:id="rId3"/>
    <p:sldId id="315" r:id="rId4"/>
    <p:sldId id="317" r:id="rId5"/>
    <p:sldId id="277" r:id="rId6"/>
    <p:sldId id="318" r:id="rId7"/>
    <p:sldId id="319" r:id="rId8"/>
    <p:sldId id="320" r:id="rId9"/>
  </p:sldIdLst>
  <p:sldSz cx="12192000" cy="6858000"/>
  <p:notesSz cx="6808788" cy="99393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8E5D"/>
    <a:srgbClr val="9D2449"/>
    <a:srgbClr val="621132"/>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03" autoAdjust="0"/>
    <p:restoredTop sz="94291" autoAdjust="0"/>
  </p:normalViewPr>
  <p:slideViewPr>
    <p:cSldViewPr snapToGrid="0" snapToObjects="1">
      <p:cViewPr varScale="1">
        <p:scale>
          <a:sx n="113" d="100"/>
          <a:sy n="113" d="100"/>
        </p:scale>
        <p:origin x="73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Dell\Dropbox\PC%20(2)\Desktop\IMCA%202025\PLANEACI&#211;N\2DO%20TRIMESTRE\1.7%20GR&#193;FICAS\Gr&#225;ficas%202T25%20IMCA.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MX" sz="1400" b="1" i="0" baseline="0" dirty="0">
                <a:effectLst/>
              </a:rPr>
              <a:t>META PLANEADA Y ALCANZADA DEL SEGUNDO TRIMESTRE 2025</a:t>
            </a:r>
          </a:p>
          <a:p>
            <a:pPr>
              <a:defRPr b="1"/>
            </a:pPr>
            <a:r>
              <a:rPr lang="es-MX" sz="1400" b="1" i="0" baseline="0" dirty="0">
                <a:effectLst/>
              </a:rPr>
              <a:t>NIVEL PROPÓSITO</a:t>
            </a:r>
          </a:p>
          <a:p>
            <a:pPr>
              <a:defRPr b="1"/>
            </a:pPr>
            <a:endParaRPr lang="es-MX" sz="1400" b="1" i="0" baseline="0" dirty="0">
              <a:effectLst/>
            </a:endParaRPr>
          </a:p>
          <a:p>
            <a:pPr>
              <a:defRPr b="1"/>
            </a:pPr>
            <a:r>
              <a:rPr lang="es-MX" sz="1400" b="1" i="0" baseline="0" dirty="0">
                <a:effectLst/>
              </a:rPr>
              <a:t>160.68%</a:t>
            </a:r>
            <a:endParaRPr lang="es-MX" sz="1400" b="1" dirty="0">
              <a:effectLst/>
            </a:endParaRPr>
          </a:p>
        </c:rich>
      </c:tx>
      <c:layout>
        <c:manualLayout>
          <c:xMode val="edge"/>
          <c:yMode val="edge"/>
          <c:x val="0.28344434207819552"/>
          <c:y val="3.042421883028085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'Propósito 2T 25'!$B$4</c:f>
              <c:strCache>
                <c:ptCount val="1"/>
                <c:pt idx="0">
                  <c:v>Meta Planeada</c:v>
                </c:pt>
              </c:strCache>
            </c:strRef>
          </c:tx>
          <c:spPr>
            <a:solidFill>
              <a:srgbClr val="62113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2T 25'!$C$3</c:f>
              <c:strCache>
                <c:ptCount val="1"/>
                <c:pt idx="0">
                  <c:v>Población Beneficiada</c:v>
                </c:pt>
              </c:strCache>
            </c:strRef>
          </c:cat>
          <c:val>
            <c:numRef>
              <c:f>'Propósito 2T 25'!$C$4</c:f>
              <c:numCache>
                <c:formatCode>#,##0</c:formatCode>
                <c:ptCount val="1"/>
                <c:pt idx="0">
                  <c:v>75235</c:v>
                </c:pt>
              </c:numCache>
            </c:numRef>
          </c:val>
          <c:extLst>
            <c:ext xmlns:c16="http://schemas.microsoft.com/office/drawing/2014/chart" uri="{C3380CC4-5D6E-409C-BE32-E72D297353CC}">
              <c16:uniqueId val="{00000000-1635-4241-9DD2-D91F4BE89BF7}"/>
            </c:ext>
          </c:extLst>
        </c:ser>
        <c:ser>
          <c:idx val="1"/>
          <c:order val="1"/>
          <c:tx>
            <c:strRef>
              <c:f>'Propósito 2T 25'!$B$5</c:f>
              <c:strCache>
                <c:ptCount val="1"/>
                <c:pt idx="0">
                  <c:v>Meta Alcanzada</c:v>
                </c:pt>
              </c:strCache>
            </c:strRef>
          </c:tx>
          <c:spPr>
            <a:solidFill>
              <a:srgbClr val="9D24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2T 25'!$C$3</c:f>
              <c:strCache>
                <c:ptCount val="1"/>
                <c:pt idx="0">
                  <c:v>Población Beneficiada</c:v>
                </c:pt>
              </c:strCache>
            </c:strRef>
          </c:cat>
          <c:val>
            <c:numRef>
              <c:f>'Propósito 2T 25'!$C$5</c:f>
              <c:numCache>
                <c:formatCode>#,##0</c:formatCode>
                <c:ptCount val="1"/>
                <c:pt idx="0">
                  <c:v>120890</c:v>
                </c:pt>
              </c:numCache>
            </c:numRef>
          </c:val>
          <c:extLst>
            <c:ext xmlns:c16="http://schemas.microsoft.com/office/drawing/2014/chart" uri="{C3380CC4-5D6E-409C-BE32-E72D297353CC}">
              <c16:uniqueId val="{00000001-1635-4241-9DD2-D91F4BE89BF7}"/>
            </c:ext>
          </c:extLst>
        </c:ser>
        <c:dLbls>
          <c:showLegendKey val="0"/>
          <c:showVal val="0"/>
          <c:showCatName val="0"/>
          <c:showSerName val="0"/>
          <c:showPercent val="0"/>
          <c:showBubbleSize val="0"/>
        </c:dLbls>
        <c:gapWidth val="219"/>
        <c:axId val="-882936432"/>
        <c:axId val="-882935344"/>
      </c:barChart>
      <c:lineChart>
        <c:grouping val="standard"/>
        <c:varyColors val="0"/>
        <c:ser>
          <c:idx val="2"/>
          <c:order val="2"/>
          <c:tx>
            <c:strRef>
              <c:f>'Propósito 2T 25'!$B$6</c:f>
              <c:strCache>
                <c:ptCount val="1"/>
                <c:pt idx="0">
                  <c:v>Porcentaje</c:v>
                </c:pt>
              </c:strCache>
            </c:strRef>
          </c:tx>
          <c:spPr>
            <a:ln w="28575" cap="rnd">
              <a:solidFill>
                <a:schemeClr val="accent3"/>
              </a:solidFill>
              <a:round/>
              <a:headEnd type="oval"/>
              <a:tailEnd type="oval"/>
            </a:ln>
            <a:effectLst/>
          </c:spPr>
          <c:marker>
            <c:symbol val="none"/>
          </c:marker>
          <c:dLbls>
            <c:dLbl>
              <c:idx val="0"/>
              <c:layout>
                <c:manualLayout>
                  <c:x val="-4.9028781988685502E-2"/>
                  <c:y val="-0.264864259211291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553AC2A4-B939-4EC8-8BB4-4E9DAD04600B}" type="VALUE">
                      <a:rPr lang="en-US">
                        <a:solidFill>
                          <a:schemeClr val="bg1"/>
                        </a:solidFill>
                      </a:rPr>
                      <a:pPr>
                        <a:defRPr sz="1000" b="1">
                          <a:solidFill>
                            <a:schemeClr val="bg1"/>
                          </a:solidFill>
                        </a:defRPr>
                      </a:pPr>
                      <a:t>[VALOR]</a:t>
                    </a:fld>
                    <a:endParaRPr lang="es-MX"/>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635-4241-9DD2-D91F4BE89BF7}"/>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'Propósito 2T 25'!$C$3</c:f>
              <c:strCache>
                <c:ptCount val="1"/>
                <c:pt idx="0">
                  <c:v>Población Beneficiada</c:v>
                </c:pt>
              </c:strCache>
            </c:strRef>
          </c:cat>
          <c:val>
            <c:numRef>
              <c:f>'Propósito 2T 25'!$C$6</c:f>
              <c:numCache>
                <c:formatCode>0.00%</c:formatCode>
                <c:ptCount val="1"/>
                <c:pt idx="0">
                  <c:v>1.6068319266298929</c:v>
                </c:pt>
              </c:numCache>
            </c:numRef>
          </c:val>
          <c:smooth val="0"/>
          <c:extLst>
            <c:ext xmlns:c16="http://schemas.microsoft.com/office/drawing/2014/chart" uri="{C3380CC4-5D6E-409C-BE32-E72D297353CC}">
              <c16:uniqueId val="{00000003-1635-4241-9DD2-D91F4BE89BF7}"/>
            </c:ext>
          </c:extLst>
        </c:ser>
        <c:dLbls>
          <c:showLegendKey val="0"/>
          <c:showVal val="0"/>
          <c:showCatName val="0"/>
          <c:showSerName val="0"/>
          <c:showPercent val="0"/>
          <c:showBubbleSize val="0"/>
        </c:dLbls>
        <c:marker val="1"/>
        <c:smooth val="0"/>
        <c:axId val="576209408"/>
        <c:axId val="73445296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valAx>
      <c:valAx>
        <c:axId val="7344529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576209408"/>
        <c:crosses val="max"/>
        <c:crossBetween val="between"/>
      </c:valAx>
      <c:catAx>
        <c:axId val="576209408"/>
        <c:scaling>
          <c:orientation val="minMax"/>
        </c:scaling>
        <c:delete val="1"/>
        <c:axPos val="t"/>
        <c:numFmt formatCode="General" sourceLinked="1"/>
        <c:majorTickMark val="out"/>
        <c:minorTickMark val="none"/>
        <c:tickLblPos val="nextTo"/>
        <c:crossAx val="7344529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a:effectLst/>
              </a:rPr>
              <a:t>META PLANEADA Y ALCANZADA DEL SEGUNDO TRIMESTRE 2025</a:t>
            </a:r>
          </a:p>
          <a:p>
            <a:pPr>
              <a:defRPr/>
            </a:pPr>
            <a:r>
              <a:rPr lang="es-MX" sz="1400" b="1" i="0" baseline="0">
                <a:effectLst/>
              </a:rPr>
              <a:t>NIVEL COMPONENTE </a:t>
            </a:r>
          </a:p>
          <a:p>
            <a:pPr>
              <a:defRPr/>
            </a:pPr>
            <a:r>
              <a:rPr lang="es-MX" sz="1400" b="1" i="0" baseline="0">
                <a:effectLst/>
              </a:rPr>
              <a:t>278.00%</a:t>
            </a:r>
            <a:endParaRPr lang="es-MX" sz="1400">
              <a:effectLst/>
            </a:endParaRPr>
          </a:p>
        </c:rich>
      </c:tx>
      <c:layout>
        <c:manualLayout>
          <c:xMode val="edge"/>
          <c:yMode val="edge"/>
          <c:x val="0.28922583647056943"/>
          <c:y val="1.848221994388085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226289175816896"/>
          <c:y val="0.26891402657999597"/>
          <c:w val="0.66445381469242071"/>
          <c:h val="0.56073838325443037"/>
        </c:manualLayout>
      </c:layout>
      <c:barChart>
        <c:barDir val="col"/>
        <c:grouping val="clustered"/>
        <c:varyColors val="0"/>
        <c:ser>
          <c:idx val="0"/>
          <c:order val="0"/>
          <c:tx>
            <c:strRef>
              <c:f>'Componente 2T 25'!$B$4</c:f>
              <c:strCache>
                <c:ptCount val="1"/>
                <c:pt idx="0">
                  <c:v>Meta Planeada</c:v>
                </c:pt>
              </c:strCache>
            </c:strRef>
          </c:tx>
          <c:spPr>
            <a:solidFill>
              <a:srgbClr val="13322B"/>
            </a:solidFill>
            <a:ln>
              <a:noFill/>
            </a:ln>
            <a:effectLst/>
          </c:spPr>
          <c:invertIfNegative val="0"/>
          <c:dLbls>
            <c:dLbl>
              <c:idx val="0"/>
              <c:layout>
                <c:manualLayout>
                  <c:x val="-7.2774521468125693E-3"/>
                  <c:y val="-4.615828068651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757-4B6D-BBFE-925BAB0ADB34}"/>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2T 25'!$C$3</c:f>
              <c:strCache>
                <c:ptCount val="1"/>
                <c:pt idx="0">
                  <c:v>Beneficiarios </c:v>
                </c:pt>
              </c:strCache>
            </c:strRef>
          </c:cat>
          <c:val>
            <c:numRef>
              <c:f>'Componente 2T 25'!$C$4</c:f>
              <c:numCache>
                <c:formatCode>#,##0</c:formatCode>
                <c:ptCount val="1"/>
                <c:pt idx="0">
                  <c:v>40125</c:v>
                </c:pt>
              </c:numCache>
            </c:numRef>
          </c:val>
          <c:extLst>
            <c:ext xmlns:c16="http://schemas.microsoft.com/office/drawing/2014/chart" uri="{C3380CC4-5D6E-409C-BE32-E72D297353CC}">
              <c16:uniqueId val="{00000001-6757-4B6D-BBFE-925BAB0ADB34}"/>
            </c:ext>
          </c:extLst>
        </c:ser>
        <c:ser>
          <c:idx val="1"/>
          <c:order val="1"/>
          <c:tx>
            <c:strRef>
              <c:f>'Componente 2T 25'!$B$5</c:f>
              <c:strCache>
                <c:ptCount val="1"/>
                <c:pt idx="0">
                  <c:v>Meta Alcanzada</c:v>
                </c:pt>
              </c:strCache>
            </c:strRef>
          </c:tx>
          <c:spPr>
            <a:solidFill>
              <a:srgbClr val="285C4D"/>
            </a:solidFill>
            <a:ln>
              <a:noFill/>
            </a:ln>
            <a:effectLst/>
          </c:spPr>
          <c:invertIfNegative val="0"/>
          <c:dLbls>
            <c:dLbl>
              <c:idx val="0"/>
              <c:layout>
                <c:manualLayout>
                  <c:x val="6.913579539471934E-2"/>
                  <c:y val="3.5506369758861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757-4B6D-BBFE-925BAB0ADB34}"/>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2T 25'!$C$3</c:f>
              <c:strCache>
                <c:ptCount val="1"/>
                <c:pt idx="0">
                  <c:v>Beneficiarios </c:v>
                </c:pt>
              </c:strCache>
            </c:strRef>
          </c:cat>
          <c:val>
            <c:numRef>
              <c:f>'Componente 2T 25'!$C$5</c:f>
              <c:numCache>
                <c:formatCode>#,##0</c:formatCode>
                <c:ptCount val="1"/>
                <c:pt idx="0">
                  <c:v>111549</c:v>
                </c:pt>
              </c:numCache>
            </c:numRef>
          </c:val>
          <c:extLst>
            <c:ext xmlns:c16="http://schemas.microsoft.com/office/drawing/2014/chart" uri="{C3380CC4-5D6E-409C-BE32-E72D297353CC}">
              <c16:uniqueId val="{00000003-6757-4B6D-BBFE-925BAB0ADB34}"/>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2T 25'!$C$3</c:f>
              <c:strCache>
                <c:ptCount val="1"/>
                <c:pt idx="0">
                  <c:v>Beneficiarios </c:v>
                </c:pt>
              </c:strCache>
            </c:strRef>
          </c:cat>
          <c:val>
            <c:numRef>
              <c:f>'Componente 2T 25'!$C$6</c:f>
              <c:numCache>
                <c:formatCode>0.00%</c:formatCode>
                <c:ptCount val="1"/>
                <c:pt idx="0">
                  <c:v>2.7800373831775702</c:v>
                </c:pt>
              </c:numCache>
            </c:numRef>
          </c:val>
          <c:smooth val="0"/>
          <c:extLst>
            <c:ext xmlns:c16="http://schemas.microsoft.com/office/drawing/2014/chart" uri="{C3380CC4-5D6E-409C-BE32-E72D297353CC}">
              <c16:uniqueId val="{00000004-6757-4B6D-BBFE-925BAB0ADB34}"/>
            </c:ext>
          </c:extLst>
        </c:ser>
        <c:dLbls>
          <c:showLegendKey val="0"/>
          <c:showVal val="1"/>
          <c:showCatName val="0"/>
          <c:showSerName val="0"/>
          <c:showPercent val="0"/>
          <c:showBubbleSize val="0"/>
        </c:dLbls>
        <c:marker val="1"/>
        <c:smooth val="0"/>
        <c:axId val="-882921744"/>
        <c:axId val="-88292120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valAx>
      <c:valAx>
        <c:axId val="-882921200"/>
        <c:scaling>
          <c:orientation val="minMax"/>
          <c:max val="1"/>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1744"/>
        <c:crosses val="max"/>
        <c:crossBetween val="between"/>
      </c:valAx>
      <c:catAx>
        <c:axId val="-882921744"/>
        <c:scaling>
          <c:orientation val="minMax"/>
        </c:scaling>
        <c:delete val="1"/>
        <c:axPos val="t"/>
        <c:numFmt formatCode="General" sourceLinked="1"/>
        <c:majorTickMark val="out"/>
        <c:minorTickMark val="none"/>
        <c:tickLblPos val="nextTo"/>
        <c:crossAx val="-88292120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es-MX" sz="1200" b="1"/>
              <a:t>PORCENTAJE</a:t>
            </a:r>
            <a:r>
              <a:rPr lang="es-MX" sz="1200" b="1" baseline="0"/>
              <a:t> DE AVANCE NIVEL ACTIVIDAD EN LA DIFUSIÓN DIGITAL DE LAS REDES SOCIALES DEL SEGUNDO TRIMESTRE 2025</a:t>
            </a:r>
            <a:endParaRPr lang="es-MX" sz="1200" b="1"/>
          </a:p>
        </c:rich>
      </c:tx>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2T 25'!$B$21</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 25'!$C$20</c:f>
              <c:strCache>
                <c:ptCount val="1"/>
                <c:pt idx="0">
                  <c:v>Difusión digital</c:v>
                </c:pt>
              </c:strCache>
              <c:extLst/>
            </c:strRef>
          </c:cat>
          <c:val>
            <c:numRef>
              <c:f>'Actividades 2T 25'!$C$21</c:f>
              <c:numCache>
                <c:formatCode>#,##0</c:formatCode>
                <c:ptCount val="1"/>
                <c:pt idx="0">
                  <c:v>40000</c:v>
                </c:pt>
              </c:numCache>
              <c:extLst/>
            </c:numRef>
          </c:val>
          <c:extLst>
            <c:ext xmlns:c16="http://schemas.microsoft.com/office/drawing/2014/chart" uri="{C3380CC4-5D6E-409C-BE32-E72D297353CC}">
              <c16:uniqueId val="{00000000-AA54-4654-A303-C9436882BA73}"/>
            </c:ext>
          </c:extLst>
        </c:ser>
        <c:ser>
          <c:idx val="1"/>
          <c:order val="1"/>
          <c:tx>
            <c:strRef>
              <c:f>'Actividades 2T 25'!$B$22</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 25'!$C$20</c:f>
              <c:strCache>
                <c:ptCount val="1"/>
                <c:pt idx="0">
                  <c:v>Difusión digital</c:v>
                </c:pt>
              </c:strCache>
              <c:extLst/>
            </c:strRef>
          </c:cat>
          <c:val>
            <c:numRef>
              <c:f>'Actividades 2T 25'!$C$22</c:f>
              <c:numCache>
                <c:formatCode>#,##0</c:formatCode>
                <c:ptCount val="1"/>
                <c:pt idx="0">
                  <c:v>108249</c:v>
                </c:pt>
              </c:numCache>
              <c:extLst/>
            </c:numRef>
          </c:val>
          <c:extLst>
            <c:ext xmlns:c16="http://schemas.microsoft.com/office/drawing/2014/chart" uri="{C3380CC4-5D6E-409C-BE32-E72D297353CC}">
              <c16:uniqueId val="{00000001-AA54-4654-A303-C9436882BA73}"/>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9044410341899654"/>
                  <c:y val="0.1485232100407147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A54-4654-A303-C9436882BA7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 25'!$C$3</c:f>
              <c:strCache>
                <c:ptCount val="1"/>
                <c:pt idx="0">
                  <c:v>Difusión digital</c:v>
                </c:pt>
              </c:strCache>
              <c:extLst/>
            </c:strRef>
          </c:cat>
          <c:val>
            <c:numRef>
              <c:f>'Actividades 2T 25'!$C$6</c:f>
              <c:numCache>
                <c:formatCode>0.00%</c:formatCode>
                <c:ptCount val="1"/>
                <c:pt idx="0">
                  <c:v>2.7062249999999999</c:v>
                </c:pt>
              </c:numCache>
              <c:extLst/>
            </c:numRef>
          </c:val>
          <c:smooth val="0"/>
          <c:extLst>
            <c:ext xmlns:c16="http://schemas.microsoft.com/office/drawing/2014/chart" uri="{C3380CC4-5D6E-409C-BE32-E72D297353CC}">
              <c16:uniqueId val="{00000003-AA54-4654-A303-C9436882BA73}"/>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s-MX" sz="1200" b="1" i="0" baseline="0">
                <a:effectLst/>
              </a:rPr>
              <a:t>PORCENTAJE DE AVANCE NIVEL ACTIVIDAD EN CUMPLIMIENTO DE ACTIVIDADES Y RECONOCIMIENTOS #YNSC DEL SEGUNDO TRIMESTRE 2025</a:t>
            </a:r>
            <a:endParaRPr lang="es-MX" sz="1200">
              <a:effectLst/>
            </a:endParaRPr>
          </a:p>
        </c:rich>
      </c:tx>
      <c:layout>
        <c:manualLayout>
          <c:xMode val="edge"/>
          <c:yMode val="edge"/>
          <c:x val="0.15050512944695638"/>
          <c:y val="1.634536642320907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549008522532138"/>
          <c:y val="0.13895729030811629"/>
          <c:w val="0.81212311515117663"/>
          <c:h val="0.64971116745785029"/>
        </c:manualLayout>
      </c:layout>
      <c:barChart>
        <c:barDir val="col"/>
        <c:grouping val="clustered"/>
        <c:varyColors val="0"/>
        <c:ser>
          <c:idx val="0"/>
          <c:order val="0"/>
          <c:tx>
            <c:strRef>
              <c:f>'Actividades 2T 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 25'!$D$3:$E$3</c:f>
              <c:strCache>
                <c:ptCount val="2"/>
                <c:pt idx="0">
                  <c:v>Actividades</c:v>
                </c:pt>
                <c:pt idx="1">
                  <c:v>Reconocimientos #YNSC</c:v>
                </c:pt>
              </c:strCache>
              <c:extLst/>
            </c:strRef>
          </c:cat>
          <c:val>
            <c:numRef>
              <c:f>'Actividades 2T 25'!$D$4:$E$4</c:f>
              <c:numCache>
                <c:formatCode>General</c:formatCode>
                <c:ptCount val="2"/>
                <c:pt idx="0">
                  <c:v>120</c:v>
                </c:pt>
                <c:pt idx="1">
                  <c:v>5</c:v>
                </c:pt>
              </c:numCache>
              <c:extLst/>
            </c:numRef>
          </c:val>
          <c:extLst>
            <c:ext xmlns:c16="http://schemas.microsoft.com/office/drawing/2014/chart" uri="{C3380CC4-5D6E-409C-BE32-E72D297353CC}">
              <c16:uniqueId val="{00000000-7523-484B-B322-6199ABA712B1}"/>
            </c:ext>
          </c:extLst>
        </c:ser>
        <c:ser>
          <c:idx val="1"/>
          <c:order val="1"/>
          <c:tx>
            <c:strRef>
              <c:f>'Actividades 2T 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 25'!$D$3:$E$3</c:f>
              <c:strCache>
                <c:ptCount val="2"/>
                <c:pt idx="0">
                  <c:v>Actividades</c:v>
                </c:pt>
                <c:pt idx="1">
                  <c:v>Reconocimientos #YNSC</c:v>
                </c:pt>
              </c:strCache>
              <c:extLst/>
            </c:strRef>
          </c:cat>
          <c:val>
            <c:numRef>
              <c:f>'Actividades 2T 25'!$D$5:$E$5</c:f>
              <c:numCache>
                <c:formatCode>General</c:formatCode>
                <c:ptCount val="2"/>
                <c:pt idx="0">
                  <c:v>163</c:v>
                </c:pt>
                <c:pt idx="1">
                  <c:v>6</c:v>
                </c:pt>
              </c:numCache>
              <c:extLst/>
            </c:numRef>
          </c:val>
          <c:extLst>
            <c:ext xmlns:c16="http://schemas.microsoft.com/office/drawing/2014/chart" uri="{C3380CC4-5D6E-409C-BE32-E72D297353CC}">
              <c16:uniqueId val="{00000001-7523-484B-B322-6199ABA712B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2084431263827131"/>
                  <c:y val="-4.3323695986350344E-2"/>
                </c:manualLayout>
              </c:layout>
              <c:tx>
                <c:rich>
                  <a:bodyPr/>
                  <a:lstStyle/>
                  <a:p>
                    <a:fld id="{95AE8DB3-4A02-40BE-87F3-D34BE10F7FF4}" type="VALUE">
                      <a:rPr lang="en-US">
                        <a:solidFill>
                          <a:schemeClr val="tx1"/>
                        </a:solidFill>
                      </a:rPr>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523-484B-B322-6199ABA712B1}"/>
                </c:ext>
              </c:extLst>
            </c:dLbl>
            <c:dLbl>
              <c:idx val="1"/>
              <c:layout>
                <c:manualLayout>
                  <c:x val="-6.171627387739359E-2"/>
                  <c:y val="-0.15483876211625167"/>
                </c:manualLayout>
              </c:layout>
              <c:tx>
                <c:rich>
                  <a:bodyPr/>
                  <a:lstStyle/>
                  <a:p>
                    <a:fld id="{FCAABDC9-0CFB-4E3F-B1B4-1841BCE61F8B}" type="VALUE">
                      <a:rPr lang="en-US">
                        <a:solidFill>
                          <a:schemeClr val="tx1"/>
                        </a:solidFill>
                      </a:rPr>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523-484B-B322-6199ABA712B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 25'!$D$3:$E$3</c:f>
              <c:strCache>
                <c:ptCount val="2"/>
                <c:pt idx="0">
                  <c:v>Actividades</c:v>
                </c:pt>
                <c:pt idx="1">
                  <c:v>Reconocimientos #YNSC</c:v>
                </c:pt>
              </c:strCache>
              <c:extLst/>
            </c:strRef>
          </c:cat>
          <c:val>
            <c:numRef>
              <c:f>'Actividades 2T 25'!$D$6:$E$6</c:f>
              <c:numCache>
                <c:formatCode>0.00%</c:formatCode>
                <c:ptCount val="2"/>
                <c:pt idx="0">
                  <c:v>1.3583333333333334</c:v>
                </c:pt>
                <c:pt idx="1">
                  <c:v>1.2</c:v>
                </c:pt>
              </c:numCache>
              <c:extLst/>
            </c:numRef>
          </c:val>
          <c:smooth val="0"/>
          <c:extLst>
            <c:ext xmlns:c16="http://schemas.microsoft.com/office/drawing/2014/chart" uri="{C3380CC4-5D6E-409C-BE32-E72D297353CC}">
              <c16:uniqueId val="{00000004-7523-484B-B322-6199ABA712B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dirty="0">
                <a:effectLst/>
              </a:rPr>
              <a:t>META PLANEADA Y ALCANZADA DEL SEGUNDO TRIMESTRE 2025</a:t>
            </a:r>
            <a:endParaRPr lang="es-MX" sz="1400" dirty="0">
              <a:effectLst/>
            </a:endParaRPr>
          </a:p>
          <a:p>
            <a:pPr>
              <a:defRPr/>
            </a:pPr>
            <a:r>
              <a:rPr lang="es-MX" sz="1400" b="1" i="0" baseline="0" dirty="0">
                <a:effectLst/>
              </a:rPr>
              <a:t>NIVEL COMPONENTE</a:t>
            </a:r>
          </a:p>
        </c:rich>
      </c:tx>
      <c:layout>
        <c:manualLayout>
          <c:xMode val="edge"/>
          <c:yMode val="edge"/>
          <c:x val="0.28400422729416885"/>
          <c:y val="4.56801593458273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226289175816896"/>
          <c:y val="0.26891402657999597"/>
          <c:w val="0.66445381469242071"/>
          <c:h val="0.56073838325443037"/>
        </c:manualLayout>
      </c:layout>
      <c:barChart>
        <c:barDir val="col"/>
        <c:grouping val="clustered"/>
        <c:varyColors val="0"/>
        <c:ser>
          <c:idx val="0"/>
          <c:order val="0"/>
          <c:tx>
            <c:strRef>
              <c:f>'Componente 2 2T 25'!$B$4</c:f>
              <c:strCache>
                <c:ptCount val="1"/>
                <c:pt idx="0">
                  <c:v>Meta Planeada</c:v>
                </c:pt>
              </c:strCache>
            </c:strRef>
          </c:tx>
          <c:spPr>
            <a:solidFill>
              <a:srgbClr val="13322B"/>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5-F78D-4F3C-B465-20D43845F55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 2T 25'!$C$3</c:f>
              <c:strCache>
                <c:ptCount val="1"/>
                <c:pt idx="0">
                  <c:v>Beneficiarios </c:v>
                </c:pt>
              </c:strCache>
            </c:strRef>
          </c:cat>
          <c:val>
            <c:numRef>
              <c:f>'Componente 2 2T 25'!$C$4</c:f>
              <c:numCache>
                <c:formatCode>#,##0</c:formatCode>
                <c:ptCount val="1"/>
                <c:pt idx="0">
                  <c:v>35110</c:v>
                </c:pt>
              </c:numCache>
            </c:numRef>
          </c:val>
          <c:extLst>
            <c:ext xmlns:c16="http://schemas.microsoft.com/office/drawing/2014/chart" uri="{C3380CC4-5D6E-409C-BE32-E72D297353CC}">
              <c16:uniqueId val="{00000000-F78D-4F3C-B465-20D43845F550}"/>
            </c:ext>
          </c:extLst>
        </c:ser>
        <c:ser>
          <c:idx val="1"/>
          <c:order val="1"/>
          <c:tx>
            <c:strRef>
              <c:f>'Componente 2 2T 25'!$B$5</c:f>
              <c:strCache>
                <c:ptCount val="1"/>
                <c:pt idx="0">
                  <c:v>Meta Alcanzada</c:v>
                </c:pt>
              </c:strCache>
            </c:strRef>
          </c:tx>
          <c:spPr>
            <a:solidFill>
              <a:srgbClr val="285C4D"/>
            </a:solidFill>
            <a:ln>
              <a:noFill/>
            </a:ln>
            <a:effectLst/>
          </c:spPr>
          <c:invertIfNegative val="0"/>
          <c:dLbls>
            <c:dLbl>
              <c:idx val="0"/>
              <c:layout>
                <c:manualLayout>
                  <c:x val="5.2415315467054088E-4"/>
                  <c:y val="-6.745237514208309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layout>
                    <c:manualLayout>
                      <c:w val="5.7852039052338697E-2"/>
                      <c:h val="4.1675385071870311E-2"/>
                    </c:manualLayout>
                  </c15:layout>
                </c:ext>
                <c:ext xmlns:c16="http://schemas.microsoft.com/office/drawing/2014/chart" uri="{C3380CC4-5D6E-409C-BE32-E72D297353CC}">
                  <c16:uniqueId val="{00000001-F78D-4F3C-B465-20D43845F55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 2T 25'!$C$3</c:f>
              <c:strCache>
                <c:ptCount val="1"/>
                <c:pt idx="0">
                  <c:v>Beneficiarios </c:v>
                </c:pt>
              </c:strCache>
            </c:strRef>
          </c:cat>
          <c:val>
            <c:numRef>
              <c:f>'Componente 2 2T 25'!$C$5</c:f>
              <c:numCache>
                <c:formatCode>#,##0</c:formatCode>
                <c:ptCount val="1"/>
                <c:pt idx="0">
                  <c:v>9340</c:v>
                </c:pt>
              </c:numCache>
            </c:numRef>
          </c:val>
          <c:extLst>
            <c:ext xmlns:c16="http://schemas.microsoft.com/office/drawing/2014/chart" uri="{C3380CC4-5D6E-409C-BE32-E72D297353CC}">
              <c16:uniqueId val="{00000002-F78D-4F3C-B465-20D43845F550}"/>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strRef>
              <c:f>'Componente 2 2T 25'!$B$6</c:f>
              <c:strCache>
                <c:ptCount val="1"/>
                <c:pt idx="0">
                  <c:v>Porcentaje</c:v>
                </c:pt>
              </c:strCache>
            </c:strRef>
          </c:tx>
          <c:spPr>
            <a:ln w="28575" cap="rnd">
              <a:solidFill>
                <a:schemeClr val="accent3"/>
              </a:solidFill>
              <a:round/>
            </a:ln>
            <a:effectLst/>
          </c:spPr>
          <c:marker>
            <c:symbol val="none"/>
          </c:marker>
          <c:dLbls>
            <c:dLbl>
              <c:idx val="0"/>
              <c:layout>
                <c:manualLayout>
                  <c:x val="5.0262345698556296E-2"/>
                  <c:y val="-0.3124461053455048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78D-4F3C-B465-20D43845F550}"/>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'Componente 2 2T 25'!$C$6</c:f>
              <c:numCache>
                <c:formatCode>0.00%</c:formatCode>
                <c:ptCount val="1"/>
                <c:pt idx="0">
                  <c:v>0.26602107661634861</c:v>
                </c:pt>
              </c:numCache>
            </c:numRef>
          </c:cat>
          <c:val>
            <c:numRef>
              <c:f>'Componente 2 2T 25'!$C$6</c:f>
              <c:numCache>
                <c:formatCode>0.00%</c:formatCode>
                <c:ptCount val="1"/>
                <c:pt idx="0">
                  <c:v>0.26602107661634861</c:v>
                </c:pt>
              </c:numCache>
            </c:numRef>
          </c:val>
          <c:smooth val="0"/>
          <c:extLst>
            <c:ext xmlns:c16="http://schemas.microsoft.com/office/drawing/2014/chart" uri="{C3380CC4-5D6E-409C-BE32-E72D297353CC}">
              <c16:uniqueId val="{00000004-F78D-4F3C-B465-20D43845F550}"/>
            </c:ext>
          </c:extLst>
        </c:ser>
        <c:dLbls>
          <c:showLegendKey val="0"/>
          <c:showVal val="0"/>
          <c:showCatName val="0"/>
          <c:showSerName val="0"/>
          <c:showPercent val="0"/>
          <c:showBubbleSize val="0"/>
        </c:dLbls>
        <c:marker val="1"/>
        <c:smooth val="0"/>
        <c:axId val="-882921744"/>
        <c:axId val="-88292120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valAx>
      <c:valAx>
        <c:axId val="-882921200"/>
        <c:scaling>
          <c:orientation val="minMax"/>
          <c:max val="1"/>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1744"/>
        <c:crosses val="max"/>
        <c:crossBetween val="between"/>
      </c:valAx>
      <c:catAx>
        <c:axId val="-882921744"/>
        <c:scaling>
          <c:orientation val="minMax"/>
        </c:scaling>
        <c:delete val="1"/>
        <c:axPos val="t"/>
        <c:numFmt formatCode="0.00%" sourceLinked="1"/>
        <c:majorTickMark val="out"/>
        <c:minorTickMark val="none"/>
        <c:tickLblPos val="nextTo"/>
        <c:crossAx val="-88292120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a:t>PORCENTAJE</a:t>
            </a:r>
            <a:r>
              <a:rPr lang="en-US" sz="1400" b="1" baseline="0"/>
              <a:t> DE AVANCE NIVEL ACTIVIDAD DE PRIMER CONTACTO DEL SEGUNDO TRIMESTRE 2025</a:t>
            </a:r>
          </a:p>
          <a:p>
            <a:pPr>
              <a:defRPr/>
            </a:pPr>
            <a:r>
              <a:rPr lang="en-US" sz="1400" b="1"/>
              <a:t>164.02%</a:t>
            </a:r>
          </a:p>
        </c:rich>
      </c:tx>
      <c:layout>
        <c:manualLayout>
          <c:xMode val="edge"/>
          <c:yMode val="edge"/>
          <c:x val="0.1382661182817006"/>
          <c:y val="2.474986673437447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'Actividades 2 2T 25'!$C$16</c:f>
              <c:strCache>
                <c:ptCount val="1"/>
                <c:pt idx="0">
                  <c:v>Atención de Primer Contacto</c:v>
                </c:pt>
              </c:strCache>
            </c:strRef>
          </c:tx>
          <c:spPr>
            <a:solidFill>
              <a:srgbClr val="B38E5D"/>
            </a:solidFill>
            <a:ln>
              <a:noFill/>
            </a:ln>
            <a:effectLst/>
          </c:spPr>
          <c:invertIfNegative val="0"/>
          <c:dPt>
            <c:idx val="1"/>
            <c:invertIfNegative val="0"/>
            <c:bubble3D val="0"/>
            <c:spPr>
              <a:solidFill>
                <a:srgbClr val="D4C19C"/>
              </a:solidFill>
              <a:ln>
                <a:noFill/>
              </a:ln>
              <a:effectLst/>
            </c:spPr>
            <c:extLst>
              <c:ext xmlns:c16="http://schemas.microsoft.com/office/drawing/2014/chart" uri="{C3380CC4-5D6E-409C-BE32-E72D297353CC}">
                <c16:uniqueId val="{00000001-7D49-4EF8-98AF-E4217B63E5B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2T 25'!$B$17:$B$18</c:f>
              <c:strCache>
                <c:ptCount val="2"/>
                <c:pt idx="0">
                  <c:v>Meta Planeada</c:v>
                </c:pt>
                <c:pt idx="1">
                  <c:v>Meta Alcanzada</c:v>
                </c:pt>
              </c:strCache>
            </c:strRef>
          </c:cat>
          <c:val>
            <c:numRef>
              <c:f>'Actividades 2 2T 25'!$C$17:$C$18</c:f>
              <c:numCache>
                <c:formatCode>#,##0</c:formatCode>
                <c:ptCount val="2"/>
                <c:pt idx="0">
                  <c:v>5000</c:v>
                </c:pt>
                <c:pt idx="1">
                  <c:v>8201</c:v>
                </c:pt>
              </c:numCache>
            </c:numRef>
          </c:val>
          <c:extLst>
            <c:ext xmlns:c16="http://schemas.microsoft.com/office/drawing/2014/chart" uri="{C3380CC4-5D6E-409C-BE32-E72D297353CC}">
              <c16:uniqueId val="{00000002-7D49-4EF8-98AF-E4217B63E5B9}"/>
            </c:ext>
          </c:extLst>
        </c:ser>
        <c:dLbls>
          <c:dLblPos val="ctr"/>
          <c:showLegendKey val="0"/>
          <c:showVal val="1"/>
          <c:showCatName val="0"/>
          <c:showSerName val="0"/>
          <c:showPercent val="0"/>
          <c:showBubbleSize val="0"/>
        </c:dLbls>
        <c:gapWidth val="150"/>
        <c:overlap val="100"/>
        <c:axId val="432932848"/>
        <c:axId val="819543264"/>
      </c:barChart>
      <c:catAx>
        <c:axId val="43293284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Atención</a:t>
                </a:r>
                <a:r>
                  <a:rPr lang="es-MX" baseline="0"/>
                  <a:t> de Primer Contacto</a:t>
                </a:r>
                <a:endParaRPr lang="es-MX"/>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19543264"/>
        <c:crosses val="autoZero"/>
        <c:auto val="1"/>
        <c:lblAlgn val="ctr"/>
        <c:lblOffset val="100"/>
        <c:noMultiLvlLbl val="0"/>
      </c:catAx>
      <c:valAx>
        <c:axId val="8195432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43293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a:effectLst/>
              </a:rPr>
              <a:t>PORCENTAJE DE AVANCE NIVEL ACTIVIDAD DE DIAGNÓSTICO Y CANALIZACIÓN, SEGUIMIENTO Y UNIDADES MÓVILES DEL SEGUNDO TRIMESTRE 2025</a:t>
            </a:r>
            <a:endParaRPr lang="es-MX" sz="1400">
              <a:effectLst/>
            </a:endParaRPr>
          </a:p>
        </c:rich>
      </c:tx>
      <c:layout>
        <c:manualLayout>
          <c:xMode val="edge"/>
          <c:yMode val="edge"/>
          <c:x val="0.1151963281454617"/>
          <c:y val="1.662419625051727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2 2T 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2T 25'!$C$3:$F$3</c:f>
              <c:strCache>
                <c:ptCount val="4"/>
                <c:pt idx="0">
                  <c:v>Primer Contacto</c:v>
                </c:pt>
                <c:pt idx="1">
                  <c:v>Diagnóstico y Canalización</c:v>
                </c:pt>
                <c:pt idx="2">
                  <c:v>Seguimiento</c:v>
                </c:pt>
                <c:pt idx="3">
                  <c:v>Unidad Móvil</c:v>
                </c:pt>
              </c:strCache>
              <c:extLst/>
            </c:strRef>
          </c:cat>
          <c:val>
            <c:numRef>
              <c:f>'Actividades 2 2T 25'!$C$4:$F$4</c:f>
              <c:numCache>
                <c:formatCode>General</c:formatCode>
                <c:ptCount val="4"/>
                <c:pt idx="0" formatCode="#,##0">
                  <c:v>5000</c:v>
                </c:pt>
                <c:pt idx="1">
                  <c:v>500</c:v>
                </c:pt>
                <c:pt idx="2">
                  <c:v>950</c:v>
                </c:pt>
                <c:pt idx="3">
                  <c:v>60</c:v>
                </c:pt>
              </c:numCache>
              <c:extLst/>
            </c:numRef>
          </c:val>
          <c:extLst>
            <c:ext xmlns:c16="http://schemas.microsoft.com/office/drawing/2014/chart" uri="{C3380CC4-5D6E-409C-BE32-E72D297353CC}">
              <c16:uniqueId val="{00000000-FDB1-4A72-A8A7-D2BE29940EE4}"/>
            </c:ext>
          </c:extLst>
        </c:ser>
        <c:ser>
          <c:idx val="1"/>
          <c:order val="1"/>
          <c:tx>
            <c:strRef>
              <c:f>'Actividades 2 2T 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2T 25'!$C$3:$F$3</c:f>
              <c:strCache>
                <c:ptCount val="4"/>
                <c:pt idx="0">
                  <c:v>Primer Contacto</c:v>
                </c:pt>
                <c:pt idx="1">
                  <c:v>Diagnóstico y Canalización</c:v>
                </c:pt>
                <c:pt idx="2">
                  <c:v>Seguimiento</c:v>
                </c:pt>
                <c:pt idx="3">
                  <c:v>Unidad Móvil</c:v>
                </c:pt>
              </c:strCache>
              <c:extLst/>
            </c:strRef>
          </c:cat>
          <c:val>
            <c:numRef>
              <c:f>('Actividades 2 2T 25'!$C$5:$F$5,'Actividades 2 2T 25'!$H$5)</c:f>
              <c:numCache>
                <c:formatCode>General</c:formatCode>
                <c:ptCount val="5"/>
                <c:pt idx="0" formatCode="#,##0">
                  <c:v>8201</c:v>
                </c:pt>
                <c:pt idx="1">
                  <c:v>267</c:v>
                </c:pt>
                <c:pt idx="2">
                  <c:v>736</c:v>
                </c:pt>
                <c:pt idx="3">
                  <c:v>75</c:v>
                </c:pt>
              </c:numCache>
              <c:extLst/>
            </c:numRef>
          </c:val>
          <c:extLst>
            <c:ext xmlns:c16="http://schemas.microsoft.com/office/drawing/2014/chart" uri="{C3380CC4-5D6E-409C-BE32-E72D297353CC}">
              <c16:uniqueId val="{00000001-FDB1-4A72-A8A7-D2BE29940EE4}"/>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strRef>
              <c:f>'Actividades 2 2T 25'!$B$6</c:f>
              <c:strCache>
                <c:ptCount val="1"/>
                <c:pt idx="0">
                  <c:v>Porcentaje</c:v>
                </c:pt>
              </c:strCache>
            </c:strRef>
          </c:tx>
          <c:spPr>
            <a:ln w="28575" cap="rnd">
              <a:solidFill>
                <a:schemeClr val="accent3"/>
              </a:solidFill>
              <a:round/>
              <a:headEnd type="oval"/>
              <a:tailEnd type="oval"/>
            </a:ln>
            <a:effectLst/>
          </c:spPr>
          <c:marker>
            <c:symbol val="none"/>
          </c:marker>
          <c:dLbls>
            <c:dLbl>
              <c:idx val="1"/>
              <c:layout>
                <c:manualLayout>
                  <c:x val="-1.1307184696374286E-2"/>
                  <c:y val="-0.1458782714727034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DB1-4A72-A8A7-D2BE29940EE4}"/>
                </c:ext>
              </c:extLst>
            </c:dLbl>
            <c:dLbl>
              <c:idx val="2"/>
              <c:layout>
                <c:manualLayout>
                  <c:x val="-1.8002947682696001E-5"/>
                  <c:y val="-0.244231379971633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DB1-4A72-A8A7-D2BE29940EE4}"/>
                </c:ext>
              </c:extLst>
            </c:dLbl>
            <c:dLbl>
              <c:idx val="3"/>
              <c:layout>
                <c:manualLayout>
                  <c:x val="5.4193539955608733E-3"/>
                  <c:y val="2.6920616952913892E-2"/>
                </c:manualLayout>
              </c:layout>
              <c:showLegendKey val="0"/>
              <c:showVal val="1"/>
              <c:showCatName val="0"/>
              <c:showSerName val="0"/>
              <c:showPercent val="0"/>
              <c:showBubbleSize val="0"/>
              <c:extLst>
                <c:ext xmlns:c15="http://schemas.microsoft.com/office/drawing/2012/chart" uri="{CE6537A1-D6FC-4f65-9D91-7224C49458BB}">
                  <c15:layout>
                    <c:manualLayout>
                      <c:w val="7.6367799078443779E-2"/>
                      <c:h val="5.6434033134348381E-2"/>
                    </c:manualLayout>
                  </c15:layout>
                </c:ext>
                <c:ext xmlns:c16="http://schemas.microsoft.com/office/drawing/2014/chart" uri="{C3380CC4-5D6E-409C-BE32-E72D297353CC}">
                  <c16:uniqueId val="{00000004-FDB1-4A72-A8A7-D2BE29940EE4}"/>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2T 25'!$C$3:$E$3</c:f>
              <c:strCache>
                <c:ptCount val="3"/>
                <c:pt idx="0">
                  <c:v>Primer Contacto</c:v>
                </c:pt>
                <c:pt idx="1">
                  <c:v>Diagnóstico y Canalización</c:v>
                </c:pt>
                <c:pt idx="2">
                  <c:v>Seguimiento</c:v>
                </c:pt>
              </c:strCache>
              <c:extLst/>
            </c:strRef>
          </c:cat>
          <c:val>
            <c:numRef>
              <c:f>'Actividades 2 2T 25'!$C$6:$F$6</c:f>
              <c:numCache>
                <c:formatCode>0.00%</c:formatCode>
                <c:ptCount val="4"/>
                <c:pt idx="0">
                  <c:v>1.6402000000000001</c:v>
                </c:pt>
                <c:pt idx="1">
                  <c:v>0.53400000000000003</c:v>
                </c:pt>
                <c:pt idx="2">
                  <c:v>0.77473684210526317</c:v>
                </c:pt>
                <c:pt idx="3">
                  <c:v>1.25</c:v>
                </c:pt>
              </c:numCache>
              <c:extLst/>
            </c:numRef>
          </c:val>
          <c:smooth val="0"/>
          <c:extLst>
            <c:ext xmlns:c16="http://schemas.microsoft.com/office/drawing/2014/chart" uri="{C3380CC4-5D6E-409C-BE32-E72D297353CC}">
              <c16:uniqueId val="{00000005-FDB1-4A72-A8A7-D2BE29940EE4}"/>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2950475" cy="498692"/>
          </a:xfrm>
          <a:prstGeom prst="rect">
            <a:avLst/>
          </a:prstGeom>
        </p:spPr>
        <p:txBody>
          <a:bodyPr vert="horz" lIns="93307" tIns="46654" rIns="93307" bIns="46654" rtlCol="0"/>
          <a:lstStyle>
            <a:lvl1pPr algn="l">
              <a:defRPr sz="1200"/>
            </a:lvl1pPr>
          </a:lstStyle>
          <a:p>
            <a:endParaRPr lang="en-US" dirty="0"/>
          </a:p>
        </p:txBody>
      </p:sp>
      <p:sp>
        <p:nvSpPr>
          <p:cNvPr id="3" name="Marcador de fecha 2"/>
          <p:cNvSpPr>
            <a:spLocks noGrp="1"/>
          </p:cNvSpPr>
          <p:nvPr>
            <p:ph type="dt" idx="1"/>
          </p:nvPr>
        </p:nvSpPr>
        <p:spPr>
          <a:xfrm>
            <a:off x="3856738" y="1"/>
            <a:ext cx="2950475" cy="498692"/>
          </a:xfrm>
          <a:prstGeom prst="rect">
            <a:avLst/>
          </a:prstGeom>
        </p:spPr>
        <p:txBody>
          <a:bodyPr vert="horz" lIns="93307" tIns="46654" rIns="93307" bIns="46654" rtlCol="0"/>
          <a:lstStyle>
            <a:lvl1pPr algn="r">
              <a:defRPr sz="1200"/>
            </a:lvl1pPr>
          </a:lstStyle>
          <a:p>
            <a:fld id="{40E345E5-69E5-46CA-B395-52A6421A2A3D}" type="datetimeFigureOut">
              <a:rPr lang="en-US" smtClean="0"/>
              <a:t>7/11/2025</a:t>
            </a:fld>
            <a:endParaRPr lang="en-US" dirty="0"/>
          </a:p>
        </p:txBody>
      </p:sp>
      <p:sp>
        <p:nvSpPr>
          <p:cNvPr id="4" name="Marcador de imagen de diapositiva 3"/>
          <p:cNvSpPr>
            <a:spLocks noGrp="1" noRot="1" noChangeAspect="1"/>
          </p:cNvSpPr>
          <p:nvPr>
            <p:ph type="sldImg" idx="2"/>
          </p:nvPr>
        </p:nvSpPr>
        <p:spPr>
          <a:xfrm>
            <a:off x="422275" y="1243013"/>
            <a:ext cx="5964238" cy="3354387"/>
          </a:xfrm>
          <a:prstGeom prst="rect">
            <a:avLst/>
          </a:prstGeom>
          <a:noFill/>
          <a:ln w="12700">
            <a:solidFill>
              <a:prstClr val="black"/>
            </a:solidFill>
          </a:ln>
        </p:spPr>
        <p:txBody>
          <a:bodyPr vert="horz" lIns="93307" tIns="46654" rIns="93307" bIns="46654" rtlCol="0" anchor="ctr"/>
          <a:lstStyle/>
          <a:p>
            <a:endParaRPr lang="en-US" dirty="0"/>
          </a:p>
        </p:txBody>
      </p:sp>
      <p:sp>
        <p:nvSpPr>
          <p:cNvPr id="5" name="Marcador de notas 4"/>
          <p:cNvSpPr>
            <a:spLocks noGrp="1"/>
          </p:cNvSpPr>
          <p:nvPr>
            <p:ph type="body" sz="quarter" idx="3"/>
          </p:nvPr>
        </p:nvSpPr>
        <p:spPr>
          <a:xfrm>
            <a:off x="680880" y="4783306"/>
            <a:ext cx="5447030" cy="3913615"/>
          </a:xfrm>
          <a:prstGeom prst="rect">
            <a:avLst/>
          </a:prstGeom>
        </p:spPr>
        <p:txBody>
          <a:bodyPr vert="horz" lIns="93307" tIns="46654" rIns="93307" bIns="46654"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40647"/>
            <a:ext cx="2950475" cy="498691"/>
          </a:xfrm>
          <a:prstGeom prst="rect">
            <a:avLst/>
          </a:prstGeom>
        </p:spPr>
        <p:txBody>
          <a:bodyPr vert="horz" lIns="93307" tIns="46654" rIns="93307" bIns="46654" rtlCol="0" anchor="b"/>
          <a:lstStyle>
            <a:lvl1pPr algn="l">
              <a:defRPr sz="1200"/>
            </a:lvl1pPr>
          </a:lstStyle>
          <a:p>
            <a:endParaRPr lang="en-US" dirty="0"/>
          </a:p>
        </p:txBody>
      </p:sp>
      <p:sp>
        <p:nvSpPr>
          <p:cNvPr id="7" name="Marcador de número de diapositiva 6"/>
          <p:cNvSpPr>
            <a:spLocks noGrp="1"/>
          </p:cNvSpPr>
          <p:nvPr>
            <p:ph type="sldNum" sz="quarter" idx="5"/>
          </p:nvPr>
        </p:nvSpPr>
        <p:spPr>
          <a:xfrm>
            <a:off x="3856738" y="9440647"/>
            <a:ext cx="2950475" cy="498691"/>
          </a:xfrm>
          <a:prstGeom prst="rect">
            <a:avLst/>
          </a:prstGeom>
        </p:spPr>
        <p:txBody>
          <a:bodyPr vert="horz" lIns="93307" tIns="46654" rIns="93307" bIns="46654" rtlCol="0" anchor="b"/>
          <a:lstStyle>
            <a:lvl1pPr algn="r">
              <a:defRPr sz="1200"/>
            </a:lvl1pPr>
          </a:lstStyle>
          <a:p>
            <a:fld id="{CF85A3B2-6601-44E5-AE42-D842DC1A672C}" type="slidenum">
              <a:rPr lang="en-US" smtClean="0"/>
              <a:t>‹Nº›</a:t>
            </a:fld>
            <a:endParaRPr lang="en-US" dirty="0"/>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a:t>
            </a:fld>
            <a:endParaRPr lang="en-US" dirty="0"/>
          </a:p>
        </p:txBody>
      </p:sp>
    </p:spTree>
    <p:extLst>
      <p:ext uri="{BB962C8B-B14F-4D97-AF65-F5344CB8AC3E}">
        <p14:creationId xmlns:p14="http://schemas.microsoft.com/office/powerpoint/2010/main" val="2532737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3</a:t>
            </a:fld>
            <a:endParaRPr lang="en-US" dirty="0"/>
          </a:p>
        </p:txBody>
      </p:sp>
    </p:spTree>
    <p:extLst>
      <p:ext uri="{BB962C8B-B14F-4D97-AF65-F5344CB8AC3E}">
        <p14:creationId xmlns:p14="http://schemas.microsoft.com/office/powerpoint/2010/main" val="390824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4</a:t>
            </a:fld>
            <a:endParaRPr lang="en-US" dirty="0"/>
          </a:p>
        </p:txBody>
      </p:sp>
    </p:spTree>
    <p:extLst>
      <p:ext uri="{BB962C8B-B14F-4D97-AF65-F5344CB8AC3E}">
        <p14:creationId xmlns:p14="http://schemas.microsoft.com/office/powerpoint/2010/main" val="2751382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6</a:t>
            </a:fld>
            <a:endParaRPr lang="en-US" dirty="0"/>
          </a:p>
        </p:txBody>
      </p:sp>
    </p:spTree>
    <p:extLst>
      <p:ext uri="{BB962C8B-B14F-4D97-AF65-F5344CB8AC3E}">
        <p14:creationId xmlns:p14="http://schemas.microsoft.com/office/powerpoint/2010/main" val="2026358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7</a:t>
            </a:fld>
            <a:endParaRPr lang="en-US" dirty="0"/>
          </a:p>
        </p:txBody>
      </p:sp>
    </p:spTree>
    <p:extLst>
      <p:ext uri="{BB962C8B-B14F-4D97-AF65-F5344CB8AC3E}">
        <p14:creationId xmlns:p14="http://schemas.microsoft.com/office/powerpoint/2010/main" val="3594303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DA8C98-335E-4C28-9655-FCF43B14A5C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B8B1BFB0-FA2E-42BD-9C39-C6EBDCD3D6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581BA70D-925D-4D5C-9935-E5AF7CB36C2B}"/>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5" name="Marcador de pie de página 4">
            <a:extLst>
              <a:ext uri="{FF2B5EF4-FFF2-40B4-BE49-F238E27FC236}">
                <a16:creationId xmlns:a16="http://schemas.microsoft.com/office/drawing/2014/main" id="{E84F4012-08FC-4BFF-87DB-976E11FDDDDE}"/>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6ADB4C50-6120-4F2D-A1D7-53A2B9B098E4}"/>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3452563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F5B3CC-C1FC-43E6-AE03-806CEBE367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A52B92B9-C1E9-4000-905E-B586DBB7DEC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8711DF9-2FEC-48FB-922F-A5D2365C42E9}"/>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5" name="Marcador de pie de página 4">
            <a:extLst>
              <a:ext uri="{FF2B5EF4-FFF2-40B4-BE49-F238E27FC236}">
                <a16:creationId xmlns:a16="http://schemas.microsoft.com/office/drawing/2014/main" id="{A0587838-6E9F-4479-81BD-2647600FBAFC}"/>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D5E81A6E-099F-4F38-A5A7-F1645BA868C9}"/>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448380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E97E08F-3067-4B43-A859-0A9E63F4EC3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B9BBAB4-B6D4-4B82-AE63-4E6B6A96A6A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2F1D366-E66A-4E0A-AD8D-8CD64430E38B}"/>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5" name="Marcador de pie de página 4">
            <a:extLst>
              <a:ext uri="{FF2B5EF4-FFF2-40B4-BE49-F238E27FC236}">
                <a16:creationId xmlns:a16="http://schemas.microsoft.com/office/drawing/2014/main" id="{9F5742D5-3A74-46F2-85E5-C0F9D2BECB5C}"/>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8ECC589E-4A25-47F0-A4E7-9D9FEFAACC22}"/>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672012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FC1D5E-4D72-4AF6-A73F-A744AC089E0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5435DBB-9DF5-4801-A5D1-281FAE06272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AAD7439-55E4-4B36-8533-5405996FFB20}"/>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5" name="Marcador de pie de página 4">
            <a:extLst>
              <a:ext uri="{FF2B5EF4-FFF2-40B4-BE49-F238E27FC236}">
                <a16:creationId xmlns:a16="http://schemas.microsoft.com/office/drawing/2014/main" id="{2FB74D19-F084-49CA-B840-6823B81142ED}"/>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F5FE895B-FE2A-452A-89E9-05BB2B1F1D93}"/>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448760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AC720B-C6D3-475B-84D6-E7D7C78BB71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1CC5672-6109-4A71-BBEF-882224CD37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3E0922F-94C8-4918-BAE1-FB50C4B79307}"/>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5" name="Marcador de pie de página 4">
            <a:extLst>
              <a:ext uri="{FF2B5EF4-FFF2-40B4-BE49-F238E27FC236}">
                <a16:creationId xmlns:a16="http://schemas.microsoft.com/office/drawing/2014/main" id="{F5534926-5409-4287-A3F2-F809774AA254}"/>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CEB71BE9-DE21-4B6D-9A91-E143241B3A3D}"/>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326342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4F5E8B-A8E1-45B0-BF5D-BE22C30779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781DBFED-F1AF-4B19-A526-C678573A158F}"/>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746D16F5-021A-420B-BBB1-41CF34C155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CE5876F2-7D8B-46C6-9ACD-6E0FFFE203A7}"/>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6" name="Marcador de pie de página 5">
            <a:extLst>
              <a:ext uri="{FF2B5EF4-FFF2-40B4-BE49-F238E27FC236}">
                <a16:creationId xmlns:a16="http://schemas.microsoft.com/office/drawing/2014/main" id="{4FCA8180-3D91-48A0-8877-D4B6C4B2013E}"/>
              </a:ext>
            </a:extLst>
          </p:cNvPr>
          <p:cNvSpPr>
            <a:spLocks noGrp="1"/>
          </p:cNvSpPr>
          <p:nvPr>
            <p:ph type="ftr" sz="quarter" idx="11"/>
          </p:nvPr>
        </p:nvSpPr>
        <p:spPr/>
        <p:txBody>
          <a:bodyPr/>
          <a:lstStyle/>
          <a:p>
            <a:endParaRPr lang="es-ES_tradnl" dirty="0"/>
          </a:p>
        </p:txBody>
      </p:sp>
      <p:sp>
        <p:nvSpPr>
          <p:cNvPr id="7" name="Marcador de número de diapositiva 6">
            <a:extLst>
              <a:ext uri="{FF2B5EF4-FFF2-40B4-BE49-F238E27FC236}">
                <a16:creationId xmlns:a16="http://schemas.microsoft.com/office/drawing/2014/main" id="{74F919EA-71B6-4D46-9C95-23A4A67241F5}"/>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58584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4986DD-612C-437D-A5BE-FB148D61D68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7C7C029-BAF7-4E9C-BBDC-4BCDD20FC5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30A57ED-3D70-4729-B031-855E887BEA7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F5EF0BB5-3A71-41BA-B9E2-9E58524A4D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B2D63D4-BBBC-409F-BA5E-F7F287E6700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3E77326F-6D4B-44E7-85FE-E38406DF3FA4}"/>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8" name="Marcador de pie de página 7">
            <a:extLst>
              <a:ext uri="{FF2B5EF4-FFF2-40B4-BE49-F238E27FC236}">
                <a16:creationId xmlns:a16="http://schemas.microsoft.com/office/drawing/2014/main" id="{44C6FCDF-13EE-4065-885F-F4C7D355E709}"/>
              </a:ext>
            </a:extLst>
          </p:cNvPr>
          <p:cNvSpPr>
            <a:spLocks noGrp="1"/>
          </p:cNvSpPr>
          <p:nvPr>
            <p:ph type="ftr" sz="quarter" idx="11"/>
          </p:nvPr>
        </p:nvSpPr>
        <p:spPr/>
        <p:txBody>
          <a:bodyPr/>
          <a:lstStyle/>
          <a:p>
            <a:endParaRPr lang="es-ES_tradnl" dirty="0"/>
          </a:p>
        </p:txBody>
      </p:sp>
      <p:sp>
        <p:nvSpPr>
          <p:cNvPr id="9" name="Marcador de número de diapositiva 8">
            <a:extLst>
              <a:ext uri="{FF2B5EF4-FFF2-40B4-BE49-F238E27FC236}">
                <a16:creationId xmlns:a16="http://schemas.microsoft.com/office/drawing/2014/main" id="{F7A5E276-6D88-4549-9010-65632B75E791}"/>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3032593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07B0E6-567A-40C1-A282-14C77CBDF5E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FD18B9FD-B281-41A9-A342-294664CF8409}"/>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4" name="Marcador de pie de página 3">
            <a:extLst>
              <a:ext uri="{FF2B5EF4-FFF2-40B4-BE49-F238E27FC236}">
                <a16:creationId xmlns:a16="http://schemas.microsoft.com/office/drawing/2014/main" id="{05FDDF7A-F548-46D9-8DE1-E4C58F332E56}"/>
              </a:ext>
            </a:extLst>
          </p:cNvPr>
          <p:cNvSpPr>
            <a:spLocks noGrp="1"/>
          </p:cNvSpPr>
          <p:nvPr>
            <p:ph type="ftr" sz="quarter" idx="11"/>
          </p:nvPr>
        </p:nvSpPr>
        <p:spPr/>
        <p:txBody>
          <a:bodyPr/>
          <a:lstStyle/>
          <a:p>
            <a:endParaRPr lang="es-ES_tradnl" dirty="0"/>
          </a:p>
        </p:txBody>
      </p:sp>
      <p:sp>
        <p:nvSpPr>
          <p:cNvPr id="5" name="Marcador de número de diapositiva 4">
            <a:extLst>
              <a:ext uri="{FF2B5EF4-FFF2-40B4-BE49-F238E27FC236}">
                <a16:creationId xmlns:a16="http://schemas.microsoft.com/office/drawing/2014/main" id="{CEBA953A-089A-4029-AB7B-82BF520A4543}"/>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487912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FB0B385-8286-42AB-980F-4100C9956150}"/>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3" name="Marcador de pie de página 2">
            <a:extLst>
              <a:ext uri="{FF2B5EF4-FFF2-40B4-BE49-F238E27FC236}">
                <a16:creationId xmlns:a16="http://schemas.microsoft.com/office/drawing/2014/main" id="{6F08A0BF-AFD7-4D6A-ABA8-CFFF48737B9B}"/>
              </a:ext>
            </a:extLst>
          </p:cNvPr>
          <p:cNvSpPr>
            <a:spLocks noGrp="1"/>
          </p:cNvSpPr>
          <p:nvPr>
            <p:ph type="ftr" sz="quarter" idx="11"/>
          </p:nvPr>
        </p:nvSpPr>
        <p:spPr/>
        <p:txBody>
          <a:bodyPr/>
          <a:lstStyle/>
          <a:p>
            <a:endParaRPr lang="es-ES_tradnl" dirty="0"/>
          </a:p>
        </p:txBody>
      </p:sp>
      <p:sp>
        <p:nvSpPr>
          <p:cNvPr id="4" name="Marcador de número de diapositiva 3">
            <a:extLst>
              <a:ext uri="{FF2B5EF4-FFF2-40B4-BE49-F238E27FC236}">
                <a16:creationId xmlns:a16="http://schemas.microsoft.com/office/drawing/2014/main" id="{53255845-8B86-4CE1-BA7F-39DDDD05AEA5}"/>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420132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A58074-FBBE-4DBB-A1AE-B5A0AC812A2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3C12FAD-60AF-47F3-AA92-460A782CEF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A27613C4-DBFA-4CC6-8D41-CCA9147914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D9B17D-9A41-4B4B-A24D-F8BF97D9DBF3}"/>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6" name="Marcador de pie de página 5">
            <a:extLst>
              <a:ext uri="{FF2B5EF4-FFF2-40B4-BE49-F238E27FC236}">
                <a16:creationId xmlns:a16="http://schemas.microsoft.com/office/drawing/2014/main" id="{FC588660-BBE5-44F8-9B39-69D18EBD3129}"/>
              </a:ext>
            </a:extLst>
          </p:cNvPr>
          <p:cNvSpPr>
            <a:spLocks noGrp="1"/>
          </p:cNvSpPr>
          <p:nvPr>
            <p:ph type="ftr" sz="quarter" idx="11"/>
          </p:nvPr>
        </p:nvSpPr>
        <p:spPr/>
        <p:txBody>
          <a:bodyPr/>
          <a:lstStyle/>
          <a:p>
            <a:endParaRPr lang="es-ES_tradnl" dirty="0"/>
          </a:p>
        </p:txBody>
      </p:sp>
      <p:sp>
        <p:nvSpPr>
          <p:cNvPr id="7" name="Marcador de número de diapositiva 6">
            <a:extLst>
              <a:ext uri="{FF2B5EF4-FFF2-40B4-BE49-F238E27FC236}">
                <a16:creationId xmlns:a16="http://schemas.microsoft.com/office/drawing/2014/main" id="{B04ED3EC-5AF4-452C-87AC-CF79B09F2F3B}"/>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4099496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6BD75-DE14-4B83-817A-97EE78F0726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89382F07-67D2-413A-8CFD-744F8310D6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Marcador de texto 3">
            <a:extLst>
              <a:ext uri="{FF2B5EF4-FFF2-40B4-BE49-F238E27FC236}">
                <a16:creationId xmlns:a16="http://schemas.microsoft.com/office/drawing/2014/main" id="{54E27A4C-3169-4304-9FB7-8E59A90512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BDDA7D8-7D60-4EDB-ACE4-F723FAAF1E94}"/>
              </a:ext>
            </a:extLst>
          </p:cNvPr>
          <p:cNvSpPr>
            <a:spLocks noGrp="1"/>
          </p:cNvSpPr>
          <p:nvPr>
            <p:ph type="dt" sz="half" idx="10"/>
          </p:nvPr>
        </p:nvSpPr>
        <p:spPr/>
        <p:txBody>
          <a:bodyPr/>
          <a:lstStyle/>
          <a:p>
            <a:fld id="{BBE7FA57-C585-244B-8F83-9BDCE76C2BCF}" type="datetimeFigureOut">
              <a:rPr lang="es-ES_tradnl" smtClean="0"/>
              <a:t>11/07/2025</a:t>
            </a:fld>
            <a:endParaRPr lang="es-ES_tradnl" dirty="0"/>
          </a:p>
        </p:txBody>
      </p:sp>
      <p:sp>
        <p:nvSpPr>
          <p:cNvPr id="6" name="Marcador de pie de página 5">
            <a:extLst>
              <a:ext uri="{FF2B5EF4-FFF2-40B4-BE49-F238E27FC236}">
                <a16:creationId xmlns:a16="http://schemas.microsoft.com/office/drawing/2014/main" id="{1F260AF0-4255-46B6-B5BD-F86D9413D818}"/>
              </a:ext>
            </a:extLst>
          </p:cNvPr>
          <p:cNvSpPr>
            <a:spLocks noGrp="1"/>
          </p:cNvSpPr>
          <p:nvPr>
            <p:ph type="ftr" sz="quarter" idx="11"/>
          </p:nvPr>
        </p:nvSpPr>
        <p:spPr/>
        <p:txBody>
          <a:bodyPr/>
          <a:lstStyle/>
          <a:p>
            <a:endParaRPr lang="es-ES_tradnl" dirty="0"/>
          </a:p>
        </p:txBody>
      </p:sp>
      <p:sp>
        <p:nvSpPr>
          <p:cNvPr id="7" name="Marcador de número de diapositiva 6">
            <a:extLst>
              <a:ext uri="{FF2B5EF4-FFF2-40B4-BE49-F238E27FC236}">
                <a16:creationId xmlns:a16="http://schemas.microsoft.com/office/drawing/2014/main" id="{0ECDFD74-D86A-4DD6-9198-61E999428970}"/>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530022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82D569E-4EF3-4E45-B5D5-FC507DEC06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1E4EBC6D-7D10-4361-BC91-99619EBB6B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819ABD-96BD-401E-9C5A-4B26536365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11/07/2025</a:t>
            </a:fld>
            <a:endParaRPr lang="es-ES_tradnl" dirty="0"/>
          </a:p>
        </p:txBody>
      </p:sp>
      <p:sp>
        <p:nvSpPr>
          <p:cNvPr id="5" name="Marcador de pie de página 4">
            <a:extLst>
              <a:ext uri="{FF2B5EF4-FFF2-40B4-BE49-F238E27FC236}">
                <a16:creationId xmlns:a16="http://schemas.microsoft.com/office/drawing/2014/main" id="{1176B34E-AE7E-4156-B18F-711948C671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a:extLst>
              <a:ext uri="{FF2B5EF4-FFF2-40B4-BE49-F238E27FC236}">
                <a16:creationId xmlns:a16="http://schemas.microsoft.com/office/drawing/2014/main" id="{EC8B0381-B7AD-424C-870F-B24C02EDEF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514166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jp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12"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jpg"/><Relationship Id="rId11" Type="http://schemas.openxmlformats.org/officeDocument/2006/relationships/image" Target="../media/image15.jpg"/><Relationship Id="rId5" Type="http://schemas.openxmlformats.org/officeDocument/2006/relationships/image" Target="../media/image9.jpg"/><Relationship Id="rId10" Type="http://schemas.openxmlformats.org/officeDocument/2006/relationships/image" Target="../media/image14.jpg"/><Relationship Id="rId4" Type="http://schemas.openxmlformats.org/officeDocument/2006/relationships/image" Target="../media/image8.jpg"/><Relationship Id="rId9"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8.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24.jpg"/><Relationship Id="rId4" Type="http://schemas.openxmlformats.org/officeDocument/2006/relationships/image" Target="../media/image18.jpg"/><Relationship Id="rId9"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2966152" y="2893035"/>
            <a:ext cx="9032988" cy="738664"/>
          </a:xfrm>
          <a:prstGeom prst="rect">
            <a:avLst/>
          </a:prstGeom>
          <a:noFill/>
        </p:spPr>
        <p:txBody>
          <a:bodyPr wrap="square" rtlCol="0">
            <a:spAutoFit/>
          </a:bodyPr>
          <a:lstStyle/>
          <a:p>
            <a:pPr algn="ctr"/>
            <a:r>
              <a:rPr lang="es-MX" sz="2200" dirty="0">
                <a:latin typeface="Arial Black" panose="020B0604020202020204" pitchFamily="34" charset="0"/>
                <a:cs typeface="Arial Black" panose="020B0604020202020204" pitchFamily="34" charset="0"/>
              </a:rPr>
              <a:t>SUBCOMITÉ SECTORIAL DEL EJE 3 TODOS POR LA PAZ</a:t>
            </a:r>
          </a:p>
          <a:p>
            <a:pPr algn="ctr"/>
            <a:r>
              <a:rPr lang="es-MX" sz="2000" b="1" dirty="0">
                <a:latin typeface="Arial Black" panose="020B0604020202020204" pitchFamily="34" charset="0"/>
                <a:cs typeface="Arial Black" panose="020B0604020202020204" pitchFamily="34" charset="0"/>
              </a:rPr>
              <a:t>	SEGUNDA SESIÓN ORDINARIA 2025</a:t>
            </a: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2209800" y="4387202"/>
            <a:ext cx="9703526" cy="1169551"/>
          </a:xfrm>
          <a:prstGeom prst="rect">
            <a:avLst/>
          </a:prstGeom>
          <a:noFill/>
        </p:spPr>
        <p:txBody>
          <a:bodyPr wrap="square" rtlCol="0">
            <a:spAutoFit/>
          </a:bodyPr>
          <a:lstStyle/>
          <a:p>
            <a:pPr algn="ctr"/>
            <a:r>
              <a:rPr lang="es-MX" sz="2800" b="1" dirty="0"/>
              <a:t>PROGRAMA DE PREVENCIÓN Y ATENCIÓN DE LAS ADICCIONES</a:t>
            </a:r>
          </a:p>
          <a:p>
            <a:pPr algn="ctr"/>
            <a:r>
              <a:rPr lang="es-MX" sz="2200" b="1" dirty="0"/>
              <a:t>INFORME</a:t>
            </a:r>
            <a:r>
              <a:rPr lang="es-MX" sz="2200" dirty="0"/>
              <a:t> </a:t>
            </a:r>
            <a:r>
              <a:rPr lang="es-MX" sz="2200" b="1" dirty="0"/>
              <a:t>DE AVANCE EN CUMPLIMIENTO DE METAS</a:t>
            </a:r>
          </a:p>
          <a:p>
            <a:pPr algn="ctr"/>
            <a:r>
              <a:rPr lang="es-MX" sz="2000" b="1" dirty="0"/>
              <a:t>UNIDAD RESPONSABLE: INSTITUTO MUNICIPAL CONTRA LAS ADICCIONES</a:t>
            </a:r>
          </a:p>
        </p:txBody>
      </p:sp>
      <p:sp>
        <p:nvSpPr>
          <p:cNvPr id="37" name="CuadroTexto 36">
            <a:extLst>
              <a:ext uri="{FF2B5EF4-FFF2-40B4-BE49-F238E27FC236}">
                <a16:creationId xmlns:a16="http://schemas.microsoft.com/office/drawing/2014/main" id="{CC8BD34C-42EC-6345-9E2C-A04D5779E038}"/>
              </a:ext>
            </a:extLst>
          </p:cNvPr>
          <p:cNvSpPr txBox="1"/>
          <p:nvPr/>
        </p:nvSpPr>
        <p:spPr>
          <a:xfrm>
            <a:off x="993643" y="5939791"/>
            <a:ext cx="1234633" cy="369332"/>
          </a:xfrm>
          <a:prstGeom prst="rect">
            <a:avLst/>
          </a:prstGeom>
          <a:noFill/>
        </p:spPr>
        <p:txBody>
          <a:bodyPr wrap="none" rtlCol="0">
            <a:spAutoFit/>
          </a:bodyPr>
          <a:lstStyle/>
          <a:p>
            <a:r>
              <a:rPr lang="es-ES" dirty="0"/>
              <a:t>JULIO 2025</a:t>
            </a:r>
            <a:endParaRPr lang="es-MX" dirty="0"/>
          </a:p>
        </p:txBody>
      </p:sp>
      <p:sp>
        <p:nvSpPr>
          <p:cNvPr id="38" name="CuadroTexto 37">
            <a:extLst>
              <a:ext uri="{FF2B5EF4-FFF2-40B4-BE49-F238E27FC236}">
                <a16:creationId xmlns:a16="http://schemas.microsoft.com/office/drawing/2014/main" id="{B45AFDFF-1686-7540-83FE-C2B0E37717C2}"/>
              </a:ext>
            </a:extLst>
          </p:cNvPr>
          <p:cNvSpPr txBox="1"/>
          <p:nvPr/>
        </p:nvSpPr>
        <p:spPr>
          <a:xfrm>
            <a:off x="532492" y="5648462"/>
            <a:ext cx="2276521" cy="369332"/>
          </a:xfrm>
          <a:prstGeom prst="rect">
            <a:avLst/>
          </a:prstGeom>
          <a:noFill/>
        </p:spPr>
        <p:txBody>
          <a:bodyPr wrap="none" rtlCol="0">
            <a:spAutoFit/>
          </a:bodyPr>
          <a:lstStyle/>
          <a:p>
            <a:r>
              <a:rPr lang="es-MX" dirty="0"/>
              <a:t>Cancún, Quintana Roo</a:t>
            </a:r>
          </a:p>
        </p:txBody>
      </p:sp>
      <p:pic>
        <p:nvPicPr>
          <p:cNvPr id="2" name="Imagen 1">
            <a:extLst>
              <a:ext uri="{FF2B5EF4-FFF2-40B4-BE49-F238E27FC236}">
                <a16:creationId xmlns:a16="http://schemas.microsoft.com/office/drawing/2014/main" id="{700CAF4C-4B45-7815-3409-A97B5CF45E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430" t="26818" r="9579" b="25293"/>
          <a:stretch/>
        </p:blipFill>
        <p:spPr>
          <a:xfrm>
            <a:off x="3344330" y="732553"/>
            <a:ext cx="2590803" cy="989899"/>
          </a:xfrm>
          <a:prstGeom prst="rect">
            <a:avLst/>
          </a:prstGeom>
        </p:spPr>
      </p:pic>
      <p:grpSp>
        <p:nvGrpSpPr>
          <p:cNvPr id="7" name="Grupo 6">
            <a:extLst>
              <a:ext uri="{FF2B5EF4-FFF2-40B4-BE49-F238E27FC236}">
                <a16:creationId xmlns:a16="http://schemas.microsoft.com/office/drawing/2014/main" id="{367A3E09-5C0D-4AFB-B081-397B7B8EB43F}"/>
              </a:ext>
            </a:extLst>
          </p:cNvPr>
          <p:cNvGrpSpPr/>
          <p:nvPr/>
        </p:nvGrpSpPr>
        <p:grpSpPr>
          <a:xfrm>
            <a:off x="6815667" y="650970"/>
            <a:ext cx="5097659" cy="1281228"/>
            <a:chOff x="6536563" y="699656"/>
            <a:chExt cx="5462577" cy="1404322"/>
          </a:xfrm>
        </p:grpSpPr>
        <p:pic>
          <p:nvPicPr>
            <p:cNvPr id="4" name="Imagen 3">
              <a:extLst>
                <a:ext uri="{FF2B5EF4-FFF2-40B4-BE49-F238E27FC236}">
                  <a16:creationId xmlns:a16="http://schemas.microsoft.com/office/drawing/2014/main" id="{69D7EBAE-1498-836C-C091-FFA3BCBC23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3344" b="30331"/>
            <a:stretch>
              <a:fillRect/>
            </a:stretch>
          </p:blipFill>
          <p:spPr>
            <a:xfrm>
              <a:off x="8151223" y="1117037"/>
              <a:ext cx="3847917" cy="558999"/>
            </a:xfrm>
            <a:prstGeom prst="rect">
              <a:avLst/>
            </a:prstGeom>
          </p:spPr>
        </p:pic>
        <p:pic>
          <p:nvPicPr>
            <p:cNvPr id="5" name="Imagen 4">
              <a:extLst>
                <a:ext uri="{FF2B5EF4-FFF2-40B4-BE49-F238E27FC236}">
                  <a16:creationId xmlns:a16="http://schemas.microsoft.com/office/drawing/2014/main" id="{02D97BF7-4CA2-410D-AA17-516887398811}"/>
                </a:ext>
              </a:extLst>
            </p:cNvPr>
            <p:cNvPicPr>
              <a:picLocks noChangeAspect="1"/>
            </p:cNvPicPr>
            <p:nvPr/>
          </p:nvPicPr>
          <p:blipFill>
            <a:blip r:embed="rId5"/>
            <a:srcRect t="1828"/>
            <a:stretch>
              <a:fillRect/>
            </a:stretch>
          </p:blipFill>
          <p:spPr>
            <a:xfrm>
              <a:off x="6536563" y="699656"/>
              <a:ext cx="1457521" cy="1404322"/>
            </a:xfrm>
            <a:prstGeom prst="rect">
              <a:avLst/>
            </a:prstGeom>
          </p:spPr>
        </p:pic>
      </p:grpSp>
      <p:pic>
        <p:nvPicPr>
          <p:cNvPr id="8" name="Imagen 7">
            <a:extLst>
              <a:ext uri="{FF2B5EF4-FFF2-40B4-BE49-F238E27FC236}">
                <a16:creationId xmlns:a16="http://schemas.microsoft.com/office/drawing/2014/main" id="{3A19659B-8019-5C7E-C3CF-8DD80CD0C5F2}"/>
              </a:ext>
            </a:extLst>
          </p:cNvPr>
          <p:cNvPicPr>
            <a:picLocks noChangeAspect="1"/>
          </p:cNvPicPr>
          <p:nvPr/>
        </p:nvPicPr>
        <p:blipFill>
          <a:blip r:embed="rId6"/>
          <a:stretch>
            <a:fillRect/>
          </a:stretch>
        </p:blipFill>
        <p:spPr>
          <a:xfrm>
            <a:off x="376492" y="612352"/>
            <a:ext cx="1903080" cy="2660459"/>
          </a:xfrm>
          <a:prstGeom prst="rect">
            <a:avLst/>
          </a:prstGeom>
        </p:spPr>
      </p:pic>
    </p:spTree>
    <p:extLst>
      <p:ext uri="{BB962C8B-B14F-4D97-AF65-F5344CB8AC3E}">
        <p14:creationId xmlns:p14="http://schemas.microsoft.com/office/powerpoint/2010/main" val="4181518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HACE EL PROGRAMA DE PREVENCIÓN Y ATENCIÓN DE LAS ADICCIONES?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PROPÓSITO</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277792" y="660475"/>
            <a:ext cx="11678856" cy="535531"/>
          </a:xfrm>
          <a:prstGeom prst="rect">
            <a:avLst/>
          </a:prstGeom>
          <a:noFill/>
        </p:spPr>
        <p:txBody>
          <a:bodyPr wrap="square">
            <a:spAutoFit/>
          </a:bodyPr>
          <a:lstStyle/>
          <a:p>
            <a:pPr algn="just">
              <a:lnSpc>
                <a:spcPct val="90000"/>
              </a:lnSpc>
              <a:spcAft>
                <a:spcPts val="600"/>
              </a:spcAft>
            </a:pPr>
            <a:r>
              <a:rPr lang="es-ES_tradnl" sz="1600" b="1" dirty="0"/>
              <a:t>EL OBJETIVO DEL PROGRAMA, ES QUE LA POBLACIÓN DEL MUNICIPIO DE BENITO JUÁREZ RECIBA ATENCIÓN, SE INFORME RESPECTO A LAS CAUSAS LOS EFECTOS Y LA PREVENCIÓN DE LAS ADICCIONES.</a:t>
            </a:r>
            <a:endParaRPr lang="es-ES_tradnl" sz="1600" dirty="0"/>
          </a:p>
        </p:txBody>
      </p:sp>
      <p:sp>
        <p:nvSpPr>
          <p:cNvPr id="9" name="CuadroTexto 8">
            <a:extLst>
              <a:ext uri="{FF2B5EF4-FFF2-40B4-BE49-F238E27FC236}">
                <a16:creationId xmlns:a16="http://schemas.microsoft.com/office/drawing/2014/main" id="{57679447-DBC3-61EC-5CF3-686D15EFCEEE}"/>
              </a:ext>
            </a:extLst>
          </p:cNvPr>
          <p:cNvSpPr txBox="1"/>
          <p:nvPr/>
        </p:nvSpPr>
        <p:spPr>
          <a:xfrm>
            <a:off x="277792" y="1203728"/>
            <a:ext cx="11609408" cy="1200329"/>
          </a:xfrm>
          <a:prstGeom prst="rect">
            <a:avLst/>
          </a:prstGeom>
          <a:noFill/>
        </p:spPr>
        <p:txBody>
          <a:bodyPr wrap="square">
            <a:spAutoFit/>
          </a:bodyPr>
          <a:lstStyle/>
          <a:p>
            <a:pPr algn="just">
              <a:lnSpc>
                <a:spcPct val="90000"/>
              </a:lnSpc>
              <a:spcAft>
                <a:spcPts val="600"/>
              </a:spcAft>
            </a:pPr>
            <a:r>
              <a:rPr lang="es-ES_tradnl" sz="1600" dirty="0"/>
              <a:t>DURANTE EL SEGUNDO TRIMESTRE SE LOGRO SENSIBILIZAR A LOS CIUDADANOS DEL MUNICIPIO DE BENITO JUÁREZ A TRAVÉS DE LAS PLATAFORMAS DE LAS REDES SOCIALES, DE LAS PLÁTICAS IMPARTIDAS A LAS INSTITUCIONES EDUCATIVAS, A TRAVÉS DE LAS DIVERSAS ACTIVIDADES QUE SE REALIZARON Y QUE PARTICIPARON EN CONJUNTO CON DIVERSAS DEPENDENCIAS, Y A LA INSTALACIÓN DE LOS MÓDULOS DE ATENCIÓN EN DIVERSOS PUNTOS DE LA CIUDAD, LO ANTES MENCIONADO DIO COMO RESULTADO UN AVANCE DEL 160.68% CON 120,890 SENSIBILIZACIONES Y ATENCIONES DE LAS 75,235 PROGRAMADAS.</a:t>
            </a:r>
          </a:p>
        </p:txBody>
      </p:sp>
      <p:graphicFrame>
        <p:nvGraphicFramePr>
          <p:cNvPr id="2" name="Gráfico 1">
            <a:extLst>
              <a:ext uri="{FF2B5EF4-FFF2-40B4-BE49-F238E27FC236}">
                <a16:creationId xmlns:a16="http://schemas.microsoft.com/office/drawing/2014/main" id="{950DA49A-E12F-4604-AE76-6BAB14BE2486}"/>
              </a:ext>
            </a:extLst>
          </p:cNvPr>
          <p:cNvGraphicFramePr>
            <a:graphicFrameLocks/>
          </p:cNvGraphicFramePr>
          <p:nvPr>
            <p:extLst>
              <p:ext uri="{D42A27DB-BD31-4B8C-83A1-F6EECF244321}">
                <p14:modId xmlns:p14="http://schemas.microsoft.com/office/powerpoint/2010/main" val="4059255033"/>
              </p:ext>
            </p:extLst>
          </p:nvPr>
        </p:nvGraphicFramePr>
        <p:xfrm>
          <a:off x="609600" y="2411779"/>
          <a:ext cx="10981267" cy="40482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9645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ENTREGA </a:t>
            </a:r>
            <a:r>
              <a:rPr lang="es-ES_tradnl" sz="1800" b="1" dirty="0"/>
              <a:t>LA DIRECCIÓN DE POLÍTICAS PÚBLICAS</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COMPONENTE</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A2458DDE-51B3-CC09-7AE7-4D2077AEFF3B}"/>
              </a:ext>
            </a:extLst>
          </p:cNvPr>
          <p:cNvSpPr txBox="1"/>
          <p:nvPr/>
        </p:nvSpPr>
        <p:spPr>
          <a:xfrm>
            <a:off x="277792" y="660475"/>
            <a:ext cx="11678856" cy="535531"/>
          </a:xfrm>
          <a:prstGeom prst="rect">
            <a:avLst/>
          </a:prstGeom>
          <a:noFill/>
        </p:spPr>
        <p:txBody>
          <a:bodyPr wrap="square">
            <a:spAutoFit/>
          </a:bodyPr>
          <a:lstStyle/>
          <a:p>
            <a:pPr algn="just">
              <a:lnSpc>
                <a:spcPct val="90000"/>
              </a:lnSpc>
              <a:spcAft>
                <a:spcPts val="600"/>
              </a:spcAft>
            </a:pPr>
            <a:r>
              <a:rPr lang="es-ES_tradnl" sz="1600" b="1" dirty="0"/>
              <a:t>LA DIRECCIÓN DE POLÍTICAS PÚBLICAS REALIZÓ ACTIVIDADES ENCAMINADAS A INCREMENTAR EL CONOCIMIENTO SOCIAL, PROPICIANDO LA SENSIBILIZACIÓN SOBRE LAS CAUSAS LOS EFECTOS Y LA PREVENCIÓN DE LAS ADICCIONES.</a:t>
            </a:r>
            <a:endParaRPr lang="es-ES_tradnl" sz="1600" dirty="0"/>
          </a:p>
        </p:txBody>
      </p:sp>
      <p:sp>
        <p:nvSpPr>
          <p:cNvPr id="7" name="CuadroTexto 6">
            <a:extLst>
              <a:ext uri="{FF2B5EF4-FFF2-40B4-BE49-F238E27FC236}">
                <a16:creationId xmlns:a16="http://schemas.microsoft.com/office/drawing/2014/main" id="{729168CB-BACC-404A-C171-61E69772B118}"/>
              </a:ext>
            </a:extLst>
          </p:cNvPr>
          <p:cNvSpPr txBox="1"/>
          <p:nvPr/>
        </p:nvSpPr>
        <p:spPr>
          <a:xfrm>
            <a:off x="256572" y="1399871"/>
            <a:ext cx="11678856" cy="757130"/>
          </a:xfrm>
          <a:prstGeom prst="rect">
            <a:avLst/>
          </a:prstGeom>
          <a:noFill/>
        </p:spPr>
        <p:txBody>
          <a:bodyPr wrap="square">
            <a:spAutoFit/>
          </a:bodyPr>
          <a:lstStyle/>
          <a:p>
            <a:pPr algn="just">
              <a:lnSpc>
                <a:spcPct val="90000"/>
              </a:lnSpc>
              <a:spcAft>
                <a:spcPts val="600"/>
              </a:spcAft>
            </a:pPr>
            <a:r>
              <a:rPr lang="es-ES_tradnl" sz="1600" dirty="0"/>
              <a:t>DURANTE EL SEGUNDO TRIMESTRE SE PROPICIARON 111,549 SENSIBILIZACIONES PRINCIPALMENTE DE LOS IMPACTOS EN LAS REDES SOCIALES Y DE LAS ACTIVIDADES QUE SE REALIZARON, LOGRANDO UN AVANCE DEL 278% CON 111,549 IMPACTOS Y ACTIVIDADES DE LAS 40,125 PROGRAMADAS DURANTE EL TRIMESTRE.</a:t>
            </a:r>
          </a:p>
        </p:txBody>
      </p:sp>
      <p:graphicFrame>
        <p:nvGraphicFramePr>
          <p:cNvPr id="2" name="Gráfico 1">
            <a:extLst>
              <a:ext uri="{FF2B5EF4-FFF2-40B4-BE49-F238E27FC236}">
                <a16:creationId xmlns:a16="http://schemas.microsoft.com/office/drawing/2014/main" id="{05545565-05F4-467C-8D0A-263BE9593B03}"/>
              </a:ext>
            </a:extLst>
          </p:cNvPr>
          <p:cNvGraphicFramePr>
            <a:graphicFrameLocks/>
          </p:cNvGraphicFramePr>
          <p:nvPr>
            <p:extLst>
              <p:ext uri="{D42A27DB-BD31-4B8C-83A1-F6EECF244321}">
                <p14:modId xmlns:p14="http://schemas.microsoft.com/office/powerpoint/2010/main" val="1461708110"/>
              </p:ext>
            </p:extLst>
          </p:nvPr>
        </p:nvGraphicFramePr>
        <p:xfrm>
          <a:off x="550333" y="2157001"/>
          <a:ext cx="10913534" cy="44476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4862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467707" y="102553"/>
            <a:ext cx="6992815"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ACTIVIDADES REALIZA </a:t>
            </a:r>
            <a:r>
              <a:rPr lang="es-ES_tradnl" sz="1800" b="1" dirty="0"/>
              <a:t>LA DIRECCIÓN DE POLÍTICAS PÚBLICAS</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ACTIVIDAD</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2645553C-D24E-366F-4CA3-33C73DBFCE84}"/>
              </a:ext>
            </a:extLst>
          </p:cNvPr>
          <p:cNvSpPr txBox="1"/>
          <p:nvPr/>
        </p:nvSpPr>
        <p:spPr>
          <a:xfrm>
            <a:off x="256572" y="662482"/>
            <a:ext cx="11678856" cy="674031"/>
          </a:xfrm>
          <a:prstGeom prst="rect">
            <a:avLst/>
          </a:prstGeom>
          <a:noFill/>
        </p:spPr>
        <p:txBody>
          <a:bodyPr wrap="square">
            <a:spAutoFit/>
          </a:bodyPr>
          <a:lstStyle/>
          <a:p>
            <a:pPr algn="just">
              <a:lnSpc>
                <a:spcPct val="90000"/>
              </a:lnSpc>
              <a:spcAft>
                <a:spcPts val="600"/>
              </a:spcAft>
            </a:pPr>
            <a:r>
              <a:rPr lang="es-ES_tradnl" sz="1400" dirty="0"/>
              <a:t>1.-LA DIRECCIÓN DE POLÍTICAS PÚBLICAS LOGRÓ UN AVANCE DEL 135.83% DE CUMPLIMIENTO CON 163 ACTIVIDADES PARA </a:t>
            </a:r>
            <a:r>
              <a:rPr lang="es-ES_tradnl" sz="1400" b="1" dirty="0"/>
              <a:t>EL FORTALECIMIENTO DE LA CULTURA DE PREVENCIÓN DE LAS ADICCIONES </a:t>
            </a:r>
            <a:r>
              <a:rPr lang="es-ES_tradnl" sz="1400" dirty="0"/>
              <a:t>DE LAS 120 PROGRAMADAS, ESTO SE DEBE PRINCIPALMENTE A LA PROGRAMACIÓN Y PARTICIPACIÓN DEL INSTITUTO EN LOS DIVERSOS EVENTOS, PLÁTICAS A INSTITUCIONES EDUCATIVAS Y A LA INSTLACIÓN DE MÓDULOS DE ATENCIÓN.</a:t>
            </a:r>
          </a:p>
        </p:txBody>
      </p:sp>
      <p:sp>
        <p:nvSpPr>
          <p:cNvPr id="5" name="CuadroTexto 4">
            <a:extLst>
              <a:ext uri="{FF2B5EF4-FFF2-40B4-BE49-F238E27FC236}">
                <a16:creationId xmlns:a16="http://schemas.microsoft.com/office/drawing/2014/main" id="{DC0BDC34-5611-824A-BB27-FA22ED7B6941}"/>
              </a:ext>
            </a:extLst>
          </p:cNvPr>
          <p:cNvSpPr txBox="1"/>
          <p:nvPr/>
        </p:nvSpPr>
        <p:spPr>
          <a:xfrm>
            <a:off x="256572" y="1419295"/>
            <a:ext cx="11678856" cy="674031"/>
          </a:xfrm>
          <a:prstGeom prst="rect">
            <a:avLst/>
          </a:prstGeom>
          <a:noFill/>
        </p:spPr>
        <p:txBody>
          <a:bodyPr wrap="square">
            <a:spAutoFit/>
          </a:bodyPr>
          <a:lstStyle/>
          <a:p>
            <a:pPr algn="just">
              <a:lnSpc>
                <a:spcPct val="90000"/>
              </a:lnSpc>
              <a:spcAft>
                <a:spcPts val="600"/>
              </a:spcAft>
            </a:pPr>
            <a:r>
              <a:rPr lang="es-ES_tradnl" sz="1400" dirty="0"/>
              <a:t>2.-</a:t>
            </a:r>
            <a:r>
              <a:rPr lang="es-ES_tradnl" sz="1400" b="1" dirty="0"/>
              <a:t>LA DIFUSIÓN DIGITAL </a:t>
            </a:r>
            <a:r>
              <a:rPr lang="es-ES_tradnl" sz="1400" dirty="0"/>
              <a:t>EN LAS PLATAFORMAS DE LAS REDES SOCIALES SE TUVO UN AVANCE DEL 270.62% CON 108,249 IMPACTOS DE LOS 40,000 PROGRAMADOS EN EL TRIMESTRE, ESTO SE DEBE PRINCIPALMENTE A LA PARTICIPACIÓN E INTERACCIÓN DE LA CIUDADANIA EN RELACIÓN A LAS PUBLICACIONES Y A TODO EL MATERIAL GRÁFICO QUE SE COMPARTE EN LAS PÁGINAS INSTITUCIONALES.</a:t>
            </a:r>
          </a:p>
        </p:txBody>
      </p:sp>
      <p:sp>
        <p:nvSpPr>
          <p:cNvPr id="7" name="CuadroTexto 6">
            <a:extLst>
              <a:ext uri="{FF2B5EF4-FFF2-40B4-BE49-F238E27FC236}">
                <a16:creationId xmlns:a16="http://schemas.microsoft.com/office/drawing/2014/main" id="{44ACC865-58A2-EB98-D5C6-BDA23AAAD35C}"/>
              </a:ext>
            </a:extLst>
          </p:cNvPr>
          <p:cNvSpPr txBox="1"/>
          <p:nvPr/>
        </p:nvSpPr>
        <p:spPr>
          <a:xfrm>
            <a:off x="256572" y="2116878"/>
            <a:ext cx="11678856" cy="286232"/>
          </a:xfrm>
          <a:prstGeom prst="rect">
            <a:avLst/>
          </a:prstGeom>
          <a:noFill/>
        </p:spPr>
        <p:txBody>
          <a:bodyPr wrap="square">
            <a:spAutoFit/>
          </a:bodyPr>
          <a:lstStyle/>
          <a:p>
            <a:pPr algn="just">
              <a:lnSpc>
                <a:spcPct val="90000"/>
              </a:lnSpc>
              <a:spcAft>
                <a:spcPts val="600"/>
              </a:spcAft>
            </a:pPr>
            <a:r>
              <a:rPr lang="es-ES_tradnl" sz="1400" dirty="0"/>
              <a:t>3.-EL </a:t>
            </a:r>
            <a:r>
              <a:rPr lang="es-ES" sz="1400" dirty="0"/>
              <a:t>PORCENTAJE DE LOS </a:t>
            </a:r>
            <a:r>
              <a:rPr lang="es-ES" sz="1400" b="1" dirty="0"/>
              <a:t>CERTIFICADOS YO NO SOY CÓMPLICE </a:t>
            </a:r>
            <a:r>
              <a:rPr lang="es-ES" sz="1400" dirty="0"/>
              <a:t>TUVO UN AVANCE DE 120% CON 6 CERTIFICACIÓN DE LAS 5 PROGRAMADAS. </a:t>
            </a:r>
            <a:endParaRPr lang="es-ES_tradnl" sz="1400" b="1" dirty="0"/>
          </a:p>
        </p:txBody>
      </p:sp>
      <p:graphicFrame>
        <p:nvGraphicFramePr>
          <p:cNvPr id="2" name="Gráfico 1">
            <a:extLst>
              <a:ext uri="{FF2B5EF4-FFF2-40B4-BE49-F238E27FC236}">
                <a16:creationId xmlns:a16="http://schemas.microsoft.com/office/drawing/2014/main" id="{AFFB5680-3D32-45BA-835E-4D934741493F}"/>
              </a:ext>
            </a:extLst>
          </p:cNvPr>
          <p:cNvGraphicFramePr>
            <a:graphicFrameLocks/>
          </p:cNvGraphicFramePr>
          <p:nvPr>
            <p:extLst>
              <p:ext uri="{D42A27DB-BD31-4B8C-83A1-F6EECF244321}">
                <p14:modId xmlns:p14="http://schemas.microsoft.com/office/powerpoint/2010/main" val="3749840035"/>
              </p:ext>
            </p:extLst>
          </p:nvPr>
        </p:nvGraphicFramePr>
        <p:xfrm>
          <a:off x="412846" y="2528262"/>
          <a:ext cx="4988887" cy="41044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áfico 5">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2394062784"/>
              </p:ext>
            </p:extLst>
          </p:nvPr>
        </p:nvGraphicFramePr>
        <p:xfrm>
          <a:off x="5695565" y="2545581"/>
          <a:ext cx="6083589" cy="40870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4158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82635" y="215206"/>
            <a:ext cx="11626729" cy="492443"/>
          </a:xfrm>
          <a:prstGeom prst="rect">
            <a:avLst/>
          </a:prstGeom>
          <a:noFill/>
        </p:spPr>
        <p:txBody>
          <a:bodyPr wrap="square" lIns="91440" tIns="45720" rIns="91440" bIns="45720">
            <a:spAutoFit/>
          </a:bodyPr>
          <a:lstStyle/>
          <a:p>
            <a:r>
              <a:rPr lang="es-ES" sz="2600" dirty="0">
                <a:effectLst>
                  <a:outerShdw blurRad="38100" dist="38100" dir="2700000" algn="tl">
                    <a:srgbClr val="000000">
                      <a:alpha val="43137"/>
                    </a:srgbClr>
                  </a:outerShdw>
                </a:effectLst>
                <a:latin typeface="Arial Black" panose="020B0A04020102020204" pitchFamily="34" charset="0"/>
              </a:rPr>
              <a:t>Evidencias Fotográficas de la Dirección de Políticas Públicas.</a:t>
            </a:r>
          </a:p>
        </p:txBody>
      </p:sp>
      <p:pic>
        <p:nvPicPr>
          <p:cNvPr id="4" name="Imagen 3"/>
          <p:cNvPicPr>
            <a:picLocks noChangeAspect="1"/>
          </p:cNvPicPr>
          <p:nvPr/>
        </p:nvPicPr>
        <p:blipFill>
          <a:blip r:embed="rId2"/>
          <a:stretch>
            <a:fillRect/>
          </a:stretch>
        </p:blipFill>
        <p:spPr>
          <a:xfrm>
            <a:off x="100268" y="772488"/>
            <a:ext cx="11827265" cy="103641"/>
          </a:xfrm>
          <a:prstGeom prst="rect">
            <a:avLst/>
          </a:prstGeom>
        </p:spPr>
      </p:pic>
      <p:pic>
        <p:nvPicPr>
          <p:cNvPr id="3" name="Imagen 2">
            <a:extLst>
              <a:ext uri="{FF2B5EF4-FFF2-40B4-BE49-F238E27FC236}">
                <a16:creationId xmlns:a16="http://schemas.microsoft.com/office/drawing/2014/main" id="{EE02523B-8FE1-F0FB-9618-851EFE4CA8A4}"/>
              </a:ext>
            </a:extLst>
          </p:cNvPr>
          <p:cNvPicPr>
            <a:picLocks noChangeAspect="1"/>
          </p:cNvPicPr>
          <p:nvPr/>
        </p:nvPicPr>
        <p:blipFill>
          <a:blip r:embed="rId3"/>
          <a:stretch>
            <a:fillRect/>
          </a:stretch>
        </p:blipFill>
        <p:spPr>
          <a:xfrm>
            <a:off x="7543729" y="963141"/>
            <a:ext cx="2084346" cy="2695986"/>
          </a:xfrm>
          <a:prstGeom prst="rect">
            <a:avLst/>
          </a:prstGeom>
        </p:spPr>
      </p:pic>
      <p:pic>
        <p:nvPicPr>
          <p:cNvPr id="6" name="Imagen 5">
            <a:extLst>
              <a:ext uri="{FF2B5EF4-FFF2-40B4-BE49-F238E27FC236}">
                <a16:creationId xmlns:a16="http://schemas.microsoft.com/office/drawing/2014/main" id="{69144BBD-488D-6E0B-73FF-28BC7D8F0DBA}"/>
              </a:ext>
            </a:extLst>
          </p:cNvPr>
          <p:cNvPicPr>
            <a:picLocks noChangeAspect="1"/>
          </p:cNvPicPr>
          <p:nvPr/>
        </p:nvPicPr>
        <p:blipFill>
          <a:blip r:embed="rId4"/>
          <a:stretch>
            <a:fillRect/>
          </a:stretch>
        </p:blipFill>
        <p:spPr>
          <a:xfrm>
            <a:off x="2706596" y="963140"/>
            <a:ext cx="2084346" cy="2695986"/>
          </a:xfrm>
          <a:prstGeom prst="rect">
            <a:avLst/>
          </a:prstGeom>
        </p:spPr>
      </p:pic>
      <p:pic>
        <p:nvPicPr>
          <p:cNvPr id="8" name="Imagen 7">
            <a:extLst>
              <a:ext uri="{FF2B5EF4-FFF2-40B4-BE49-F238E27FC236}">
                <a16:creationId xmlns:a16="http://schemas.microsoft.com/office/drawing/2014/main" id="{2915688B-7904-2C83-2386-A31162216FD7}"/>
              </a:ext>
            </a:extLst>
          </p:cNvPr>
          <p:cNvPicPr>
            <a:picLocks noChangeAspect="1"/>
          </p:cNvPicPr>
          <p:nvPr/>
        </p:nvPicPr>
        <p:blipFill>
          <a:blip r:embed="rId5"/>
          <a:stretch>
            <a:fillRect/>
          </a:stretch>
        </p:blipFill>
        <p:spPr>
          <a:xfrm>
            <a:off x="5104768" y="963141"/>
            <a:ext cx="2125133" cy="2673813"/>
          </a:xfrm>
          <a:prstGeom prst="rect">
            <a:avLst/>
          </a:prstGeom>
        </p:spPr>
      </p:pic>
      <p:pic>
        <p:nvPicPr>
          <p:cNvPr id="15" name="Imagen 14">
            <a:extLst>
              <a:ext uri="{FF2B5EF4-FFF2-40B4-BE49-F238E27FC236}">
                <a16:creationId xmlns:a16="http://schemas.microsoft.com/office/drawing/2014/main" id="{0DC33E3D-C674-C789-6423-4F0B058F97F5}"/>
              </a:ext>
            </a:extLst>
          </p:cNvPr>
          <p:cNvPicPr>
            <a:picLocks noChangeAspect="1"/>
          </p:cNvPicPr>
          <p:nvPr/>
        </p:nvPicPr>
        <p:blipFill>
          <a:blip r:embed="rId6"/>
          <a:stretch>
            <a:fillRect/>
          </a:stretch>
        </p:blipFill>
        <p:spPr>
          <a:xfrm>
            <a:off x="288238" y="963140"/>
            <a:ext cx="2104531" cy="2673814"/>
          </a:xfrm>
          <a:prstGeom prst="rect">
            <a:avLst/>
          </a:prstGeom>
        </p:spPr>
      </p:pic>
      <p:pic>
        <p:nvPicPr>
          <p:cNvPr id="19" name="Imagen 18">
            <a:extLst>
              <a:ext uri="{FF2B5EF4-FFF2-40B4-BE49-F238E27FC236}">
                <a16:creationId xmlns:a16="http://schemas.microsoft.com/office/drawing/2014/main" id="{4B36CCD0-9B4C-F2BD-9332-AE45A9C85820}"/>
              </a:ext>
            </a:extLst>
          </p:cNvPr>
          <p:cNvPicPr>
            <a:picLocks noChangeAspect="1"/>
          </p:cNvPicPr>
          <p:nvPr/>
        </p:nvPicPr>
        <p:blipFill>
          <a:blip r:embed="rId7"/>
          <a:stretch>
            <a:fillRect/>
          </a:stretch>
        </p:blipFill>
        <p:spPr>
          <a:xfrm>
            <a:off x="282634" y="3822997"/>
            <a:ext cx="2104531" cy="2695986"/>
          </a:xfrm>
          <a:prstGeom prst="rect">
            <a:avLst/>
          </a:prstGeom>
        </p:spPr>
      </p:pic>
      <p:pic>
        <p:nvPicPr>
          <p:cNvPr id="21" name="Imagen 20">
            <a:extLst>
              <a:ext uri="{FF2B5EF4-FFF2-40B4-BE49-F238E27FC236}">
                <a16:creationId xmlns:a16="http://schemas.microsoft.com/office/drawing/2014/main" id="{71D3AC12-B7F3-0617-940A-B2B99BE3FA7E}"/>
              </a:ext>
            </a:extLst>
          </p:cNvPr>
          <p:cNvPicPr>
            <a:picLocks noChangeAspect="1"/>
          </p:cNvPicPr>
          <p:nvPr/>
        </p:nvPicPr>
        <p:blipFill>
          <a:blip r:embed="rId8"/>
          <a:stretch>
            <a:fillRect/>
          </a:stretch>
        </p:blipFill>
        <p:spPr>
          <a:xfrm>
            <a:off x="2706596" y="3822997"/>
            <a:ext cx="2084346" cy="2695986"/>
          </a:xfrm>
          <a:prstGeom prst="rect">
            <a:avLst/>
          </a:prstGeom>
        </p:spPr>
      </p:pic>
      <p:pic>
        <p:nvPicPr>
          <p:cNvPr id="25" name="Imagen 24">
            <a:extLst>
              <a:ext uri="{FF2B5EF4-FFF2-40B4-BE49-F238E27FC236}">
                <a16:creationId xmlns:a16="http://schemas.microsoft.com/office/drawing/2014/main" id="{D00087FB-8EED-A2A2-9A2B-AB9F4CE28695}"/>
              </a:ext>
            </a:extLst>
          </p:cNvPr>
          <p:cNvPicPr>
            <a:picLocks noChangeAspect="1"/>
          </p:cNvPicPr>
          <p:nvPr/>
        </p:nvPicPr>
        <p:blipFill>
          <a:blip r:embed="rId9"/>
          <a:stretch>
            <a:fillRect/>
          </a:stretch>
        </p:blipFill>
        <p:spPr>
          <a:xfrm>
            <a:off x="5139952" y="3822997"/>
            <a:ext cx="2125133" cy="2758153"/>
          </a:xfrm>
          <a:prstGeom prst="rect">
            <a:avLst/>
          </a:prstGeom>
        </p:spPr>
      </p:pic>
      <p:pic>
        <p:nvPicPr>
          <p:cNvPr id="27" name="Imagen 26">
            <a:extLst>
              <a:ext uri="{FF2B5EF4-FFF2-40B4-BE49-F238E27FC236}">
                <a16:creationId xmlns:a16="http://schemas.microsoft.com/office/drawing/2014/main" id="{54A07043-B840-373F-67AB-9E40CF51A6ED}"/>
              </a:ext>
            </a:extLst>
          </p:cNvPr>
          <p:cNvPicPr>
            <a:picLocks noChangeAspect="1"/>
          </p:cNvPicPr>
          <p:nvPr/>
        </p:nvPicPr>
        <p:blipFill>
          <a:blip r:embed="rId10"/>
          <a:stretch>
            <a:fillRect/>
          </a:stretch>
        </p:blipFill>
        <p:spPr>
          <a:xfrm>
            <a:off x="7543729" y="3822997"/>
            <a:ext cx="2084346" cy="2758153"/>
          </a:xfrm>
          <a:prstGeom prst="rect">
            <a:avLst/>
          </a:prstGeom>
        </p:spPr>
      </p:pic>
      <p:pic>
        <p:nvPicPr>
          <p:cNvPr id="29" name="Imagen 28">
            <a:extLst>
              <a:ext uri="{FF2B5EF4-FFF2-40B4-BE49-F238E27FC236}">
                <a16:creationId xmlns:a16="http://schemas.microsoft.com/office/drawing/2014/main" id="{F3491C6F-5980-41C8-DB2E-96BFD3C8E017}"/>
              </a:ext>
            </a:extLst>
          </p:cNvPr>
          <p:cNvPicPr>
            <a:picLocks noChangeAspect="1"/>
          </p:cNvPicPr>
          <p:nvPr/>
        </p:nvPicPr>
        <p:blipFill>
          <a:blip r:embed="rId11"/>
          <a:stretch>
            <a:fillRect/>
          </a:stretch>
        </p:blipFill>
        <p:spPr>
          <a:xfrm>
            <a:off x="9864099" y="963140"/>
            <a:ext cx="2104531" cy="2670097"/>
          </a:xfrm>
          <a:prstGeom prst="rect">
            <a:avLst/>
          </a:prstGeom>
        </p:spPr>
      </p:pic>
      <p:pic>
        <p:nvPicPr>
          <p:cNvPr id="33" name="Imagen 32">
            <a:extLst>
              <a:ext uri="{FF2B5EF4-FFF2-40B4-BE49-F238E27FC236}">
                <a16:creationId xmlns:a16="http://schemas.microsoft.com/office/drawing/2014/main" id="{4F56AA6F-C119-8743-C8B3-79C5ABEC6FC1}"/>
              </a:ext>
            </a:extLst>
          </p:cNvPr>
          <p:cNvPicPr>
            <a:picLocks noChangeAspect="1"/>
          </p:cNvPicPr>
          <p:nvPr/>
        </p:nvPicPr>
        <p:blipFill>
          <a:blip r:embed="rId12"/>
          <a:stretch>
            <a:fillRect/>
          </a:stretch>
        </p:blipFill>
        <p:spPr>
          <a:xfrm>
            <a:off x="9884284" y="3795156"/>
            <a:ext cx="2084346" cy="2785993"/>
          </a:xfrm>
          <a:prstGeom prst="rect">
            <a:avLst/>
          </a:prstGeom>
        </p:spPr>
      </p:pic>
    </p:spTree>
    <p:extLst>
      <p:ext uri="{BB962C8B-B14F-4D97-AF65-F5344CB8AC3E}">
        <p14:creationId xmlns:p14="http://schemas.microsoft.com/office/powerpoint/2010/main" val="2443544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593731" y="99634"/>
            <a:ext cx="6673361"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ENTREGA </a:t>
            </a:r>
            <a:r>
              <a:rPr lang="es-ES_tradnl" sz="1800" b="1" dirty="0"/>
              <a:t>LA DIRECCIÓN TERAPÉUTICA</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COMPONENTE</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A2458DDE-51B3-CC09-7AE7-4D2077AEFF3B}"/>
              </a:ext>
            </a:extLst>
          </p:cNvPr>
          <p:cNvSpPr txBox="1"/>
          <p:nvPr/>
        </p:nvSpPr>
        <p:spPr>
          <a:xfrm>
            <a:off x="277792" y="614963"/>
            <a:ext cx="11678856" cy="535531"/>
          </a:xfrm>
          <a:prstGeom prst="rect">
            <a:avLst/>
          </a:prstGeom>
          <a:noFill/>
        </p:spPr>
        <p:txBody>
          <a:bodyPr wrap="square">
            <a:spAutoFit/>
          </a:bodyPr>
          <a:lstStyle/>
          <a:p>
            <a:pPr algn="just">
              <a:lnSpc>
                <a:spcPct val="90000"/>
              </a:lnSpc>
              <a:spcAft>
                <a:spcPts val="600"/>
              </a:spcAft>
            </a:pPr>
            <a:r>
              <a:rPr lang="es-ES_tradnl" sz="1600" b="1" dirty="0"/>
              <a:t>LA DIRECCIÓN TERAPÉUTICA BRINDO ATENCIÓN A LA POBLACIÓN DEL MUNICIPIO DE BENITO JUÁREZ CON PROBLEMAS EN LAS ADICCIONES</a:t>
            </a:r>
            <a:endParaRPr lang="es-ES_tradnl" sz="1600" dirty="0"/>
          </a:p>
        </p:txBody>
      </p:sp>
      <p:sp>
        <p:nvSpPr>
          <p:cNvPr id="7" name="CuadroTexto 6">
            <a:extLst>
              <a:ext uri="{FF2B5EF4-FFF2-40B4-BE49-F238E27FC236}">
                <a16:creationId xmlns:a16="http://schemas.microsoft.com/office/drawing/2014/main" id="{729168CB-BACC-404A-C171-61E69772B118}"/>
              </a:ext>
            </a:extLst>
          </p:cNvPr>
          <p:cNvSpPr txBox="1"/>
          <p:nvPr/>
        </p:nvSpPr>
        <p:spPr>
          <a:xfrm>
            <a:off x="277792" y="1150494"/>
            <a:ext cx="11678856" cy="978729"/>
          </a:xfrm>
          <a:prstGeom prst="rect">
            <a:avLst/>
          </a:prstGeom>
          <a:noFill/>
        </p:spPr>
        <p:txBody>
          <a:bodyPr wrap="square">
            <a:spAutoFit/>
          </a:bodyPr>
          <a:lstStyle/>
          <a:p>
            <a:pPr algn="just">
              <a:lnSpc>
                <a:spcPct val="90000"/>
              </a:lnSpc>
              <a:spcAft>
                <a:spcPts val="600"/>
              </a:spcAft>
            </a:pPr>
            <a:r>
              <a:rPr lang="es-ES_tradnl" sz="1600" dirty="0"/>
              <a:t>DURANTE EL SEGUNDO TRIMESTRE SE ATENDIERON A 9,340 PERSONAS LO QUE REPRESENTA UN AVANCE DEL 26.60%, ESTE AVANCE SE DEBE PRINCIPALMENTE A LAS ATENCIONES QUE SE BRINDARON EN LAS DIVERSAS OFICINAS DEL IMCA, NO SE LOGRO EL PORCENTAJE PROGRAMADO YA QUE AL TÉRMINO DEL TRIMESTRE LA LICITACIÓN PARA LA EJECUCIÓN DE LOS RECURSOS DEL PROGRAMA “VIVE LIBRE” SE ENCUENTRA EN PROCESO, SERÁ PARA EL TERCER TRIMESTRE QUE SE REPORTEN LOS AVANCES.</a:t>
            </a:r>
          </a:p>
        </p:txBody>
      </p:sp>
      <p:graphicFrame>
        <p:nvGraphicFramePr>
          <p:cNvPr id="2" name="Gráfico 1">
            <a:extLst>
              <a:ext uri="{FF2B5EF4-FFF2-40B4-BE49-F238E27FC236}">
                <a16:creationId xmlns:a16="http://schemas.microsoft.com/office/drawing/2014/main" id="{416D45BF-0030-4057-99E1-2277934ABAFE}"/>
              </a:ext>
            </a:extLst>
          </p:cNvPr>
          <p:cNvGraphicFramePr>
            <a:graphicFrameLocks/>
          </p:cNvGraphicFramePr>
          <p:nvPr>
            <p:extLst>
              <p:ext uri="{D42A27DB-BD31-4B8C-83A1-F6EECF244321}">
                <p14:modId xmlns:p14="http://schemas.microsoft.com/office/powerpoint/2010/main" val="318647940"/>
              </p:ext>
            </p:extLst>
          </p:nvPr>
        </p:nvGraphicFramePr>
        <p:xfrm>
          <a:off x="575733" y="2243667"/>
          <a:ext cx="11023600" cy="41740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8882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ACTIVIDADES REALIZA </a:t>
            </a:r>
            <a:r>
              <a:rPr lang="es-ES_tradnl" sz="1800" b="1" dirty="0"/>
              <a:t>LA DIRECCIÓN TERAPÉUTICA </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ACTIVIDAD</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2645553C-D24E-366F-4CA3-33C73DBFCE84}"/>
              </a:ext>
            </a:extLst>
          </p:cNvPr>
          <p:cNvSpPr txBox="1"/>
          <p:nvPr/>
        </p:nvSpPr>
        <p:spPr>
          <a:xfrm>
            <a:off x="277792" y="607540"/>
            <a:ext cx="11678856" cy="424732"/>
          </a:xfrm>
          <a:prstGeom prst="rect">
            <a:avLst/>
          </a:prstGeom>
          <a:noFill/>
        </p:spPr>
        <p:txBody>
          <a:bodyPr wrap="square">
            <a:spAutoFit/>
          </a:bodyPr>
          <a:lstStyle/>
          <a:p>
            <a:pPr algn="just">
              <a:lnSpc>
                <a:spcPct val="90000"/>
              </a:lnSpc>
              <a:spcAft>
                <a:spcPts val="600"/>
              </a:spcAft>
            </a:pPr>
            <a:r>
              <a:rPr lang="es-ES_tradnl" sz="1200" dirty="0"/>
              <a:t>1.- EN LAS </a:t>
            </a:r>
            <a:r>
              <a:rPr lang="es-ES_tradnl" sz="1200" b="1" dirty="0"/>
              <a:t>ATENCIONES DE PRIMER CONTACTO </a:t>
            </a:r>
            <a:r>
              <a:rPr lang="es-ES_tradnl" sz="1200" dirty="0"/>
              <a:t>SE LOGRO UN AVANCE DEL 164.02% CON 8,201 ATENCIONES DE LAS 5,000 PROGRAMADAS, ESTO SE DEBE PRINCIPALMENTE A LA PARTICIPACIÓN DE LA CIUDADANÍA EN LAS PLÁTICAS QUE SE IMPARTIERON, LA PARTICIPACIÓN EN LOS DIVERSOS EVENTOS Y LA PARTICIPÁCIÓN EN LOS MÓDULOS DE ATENCIÓN. </a:t>
            </a:r>
          </a:p>
        </p:txBody>
      </p:sp>
      <p:sp>
        <p:nvSpPr>
          <p:cNvPr id="5" name="CuadroTexto 4">
            <a:extLst>
              <a:ext uri="{FF2B5EF4-FFF2-40B4-BE49-F238E27FC236}">
                <a16:creationId xmlns:a16="http://schemas.microsoft.com/office/drawing/2014/main" id="{DC0BDC34-5611-824A-BB27-FA22ED7B6941}"/>
              </a:ext>
            </a:extLst>
          </p:cNvPr>
          <p:cNvSpPr txBox="1"/>
          <p:nvPr/>
        </p:nvSpPr>
        <p:spPr>
          <a:xfrm>
            <a:off x="256571" y="1000860"/>
            <a:ext cx="11678856" cy="424732"/>
          </a:xfrm>
          <a:prstGeom prst="rect">
            <a:avLst/>
          </a:prstGeom>
          <a:noFill/>
        </p:spPr>
        <p:txBody>
          <a:bodyPr wrap="square">
            <a:spAutoFit/>
          </a:bodyPr>
          <a:lstStyle/>
          <a:p>
            <a:pPr algn="just">
              <a:lnSpc>
                <a:spcPct val="90000"/>
              </a:lnSpc>
              <a:spcAft>
                <a:spcPts val="600"/>
              </a:spcAft>
            </a:pPr>
            <a:r>
              <a:rPr lang="es-ES_tradnl" sz="1200" dirty="0"/>
              <a:t>2.- EN </a:t>
            </a:r>
            <a:r>
              <a:rPr lang="es-ES_tradnl" sz="1200" b="1" dirty="0"/>
              <a:t>LOS DIAGNÓSTICOS Y CANALIZACIONES </a:t>
            </a:r>
            <a:r>
              <a:rPr lang="es-ES_tradnl" sz="1200" dirty="0"/>
              <a:t>SE LOGRO UN AVANCE DEL 53.40% CON 267 DIGNÓSTICOS Y CANALIZACIONES OTORGADAS DE LAS 500 PROGRAMADAS, ESTO SE DEBE PRINCIPALMENTE QUE LAS PERSONAS DIAGNOSTICADAS ACEPTAN SER CANALIZADAS. </a:t>
            </a:r>
          </a:p>
        </p:txBody>
      </p:sp>
      <p:sp>
        <p:nvSpPr>
          <p:cNvPr id="6" name="CuadroTexto 5">
            <a:extLst>
              <a:ext uri="{FF2B5EF4-FFF2-40B4-BE49-F238E27FC236}">
                <a16:creationId xmlns:a16="http://schemas.microsoft.com/office/drawing/2014/main" id="{96A10BD2-054E-4506-CAA1-D7B7C6DA0EAC}"/>
              </a:ext>
            </a:extLst>
          </p:cNvPr>
          <p:cNvSpPr txBox="1"/>
          <p:nvPr/>
        </p:nvSpPr>
        <p:spPr>
          <a:xfrm>
            <a:off x="256572" y="1424172"/>
            <a:ext cx="11678856" cy="424732"/>
          </a:xfrm>
          <a:prstGeom prst="rect">
            <a:avLst/>
          </a:prstGeom>
          <a:noFill/>
        </p:spPr>
        <p:txBody>
          <a:bodyPr wrap="square">
            <a:spAutoFit/>
          </a:bodyPr>
          <a:lstStyle/>
          <a:p>
            <a:pPr algn="just">
              <a:lnSpc>
                <a:spcPct val="90000"/>
              </a:lnSpc>
              <a:spcAft>
                <a:spcPts val="600"/>
              </a:spcAft>
            </a:pPr>
            <a:r>
              <a:rPr lang="es-ES" sz="1200" dirty="0"/>
              <a:t>3.- EN </a:t>
            </a:r>
            <a:r>
              <a:rPr lang="es-ES" sz="1200" b="1" dirty="0"/>
              <a:t>LOS SEGUIMIENTOS </a:t>
            </a:r>
            <a:r>
              <a:rPr lang="es-ES" sz="1200" dirty="0"/>
              <a:t>SE LOGRO UN AVANCE DEL 77.47% CON 736 SEGUIMIENTOS DE LOS 950 PROGRAMADOS, ESTO SE DEBE PRINCIPALMENTE A LA LABOR DEL DEPARTAMENTO TERAPÉTICO, YA QUE SON LOS ENCARGADOS DE BRINDAR SEGUIMIENTOS A LOS USUARIOS. </a:t>
            </a:r>
            <a:endParaRPr lang="es-ES_tradnl" sz="1200" dirty="0"/>
          </a:p>
        </p:txBody>
      </p:sp>
      <p:sp>
        <p:nvSpPr>
          <p:cNvPr id="11" name="CuadroTexto 10">
            <a:extLst>
              <a:ext uri="{FF2B5EF4-FFF2-40B4-BE49-F238E27FC236}">
                <a16:creationId xmlns:a16="http://schemas.microsoft.com/office/drawing/2014/main" id="{54DCB85A-C88A-4A02-ADF0-3602CEE0EE68}"/>
              </a:ext>
            </a:extLst>
          </p:cNvPr>
          <p:cNvSpPr txBox="1"/>
          <p:nvPr/>
        </p:nvSpPr>
        <p:spPr>
          <a:xfrm>
            <a:off x="256571" y="1834736"/>
            <a:ext cx="11678856" cy="424732"/>
          </a:xfrm>
          <a:prstGeom prst="rect">
            <a:avLst/>
          </a:prstGeom>
          <a:noFill/>
        </p:spPr>
        <p:txBody>
          <a:bodyPr wrap="square">
            <a:spAutoFit/>
          </a:bodyPr>
          <a:lstStyle/>
          <a:p>
            <a:pPr algn="just">
              <a:lnSpc>
                <a:spcPct val="90000"/>
              </a:lnSpc>
              <a:spcAft>
                <a:spcPts val="600"/>
              </a:spcAft>
            </a:pPr>
            <a:r>
              <a:rPr lang="es-ES" sz="1200" dirty="0"/>
              <a:t>4.- EN </a:t>
            </a:r>
            <a:r>
              <a:rPr lang="es-ES" sz="1200" b="1" dirty="0"/>
              <a:t>LAS ATENCIONES EN LAS UNIDADES MÓVILES </a:t>
            </a:r>
            <a:r>
              <a:rPr lang="es-ES" sz="1200" dirty="0"/>
              <a:t>SE LOGRO UN AVANCE DEL 125% CON 75 ATENCIONES DE LAS 60 PROGRAMADAS DURANTE EL TRIMESTRE, ESTO SE DEBE PRINCIPALMENTE QUE LOS USUARIOS SOLICITAN APOYO Y SON ATENDIDOS, PRINCIPALMENTE DURANTE LOS EVENTOS DONDE EL INSITUTO PARTICIPA.</a:t>
            </a:r>
            <a:endParaRPr lang="es-ES_tradnl" sz="1200" dirty="0"/>
          </a:p>
        </p:txBody>
      </p:sp>
      <p:graphicFrame>
        <p:nvGraphicFramePr>
          <p:cNvPr id="8" name="Gráfico 7">
            <a:extLst>
              <a:ext uri="{FF2B5EF4-FFF2-40B4-BE49-F238E27FC236}">
                <a16:creationId xmlns:a16="http://schemas.microsoft.com/office/drawing/2014/main" id="{B272312B-473E-4B21-B60F-866E2988429D}"/>
              </a:ext>
            </a:extLst>
          </p:cNvPr>
          <p:cNvGraphicFramePr>
            <a:graphicFrameLocks/>
          </p:cNvGraphicFramePr>
          <p:nvPr>
            <p:extLst>
              <p:ext uri="{D42A27DB-BD31-4B8C-83A1-F6EECF244321}">
                <p14:modId xmlns:p14="http://schemas.microsoft.com/office/powerpoint/2010/main" val="2701745459"/>
              </p:ext>
            </p:extLst>
          </p:nvPr>
        </p:nvGraphicFramePr>
        <p:xfrm>
          <a:off x="277792" y="2570980"/>
          <a:ext cx="4277275" cy="40499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Gráfico 8">
            <a:extLst>
              <a:ext uri="{FF2B5EF4-FFF2-40B4-BE49-F238E27FC236}">
                <a16:creationId xmlns:a16="http://schemas.microsoft.com/office/drawing/2014/main" id="{65762284-839D-486B-9506-77CEAB6E977F}"/>
              </a:ext>
            </a:extLst>
          </p:cNvPr>
          <p:cNvGraphicFramePr>
            <a:graphicFrameLocks/>
          </p:cNvGraphicFramePr>
          <p:nvPr>
            <p:extLst>
              <p:ext uri="{D42A27DB-BD31-4B8C-83A1-F6EECF244321}">
                <p14:modId xmlns:p14="http://schemas.microsoft.com/office/powerpoint/2010/main" val="557845515"/>
              </p:ext>
            </p:extLst>
          </p:nvPr>
        </p:nvGraphicFramePr>
        <p:xfrm>
          <a:off x="5029200" y="2570980"/>
          <a:ext cx="6885007" cy="404995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7994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64197" y="147026"/>
            <a:ext cx="11827265" cy="492443"/>
          </a:xfrm>
          <a:prstGeom prst="rect">
            <a:avLst/>
          </a:prstGeom>
          <a:noFill/>
        </p:spPr>
        <p:txBody>
          <a:bodyPr wrap="square" lIns="91440" tIns="45720" rIns="91440" bIns="45720">
            <a:spAutoFit/>
          </a:bodyPr>
          <a:lstStyle/>
          <a:p>
            <a:pPr algn="ctr"/>
            <a:r>
              <a:rPr lang="es-ES" sz="2600" dirty="0">
                <a:effectLst>
                  <a:outerShdw blurRad="38100" dist="38100" dir="2700000" algn="tl">
                    <a:srgbClr val="000000">
                      <a:alpha val="43137"/>
                    </a:srgbClr>
                  </a:outerShdw>
                </a:effectLst>
                <a:latin typeface="Arial Black" panose="020B0A04020102020204" pitchFamily="34" charset="0"/>
              </a:rPr>
              <a:t>Evidencias Fotográficas de la Dirección Terapéutica.</a:t>
            </a:r>
          </a:p>
        </p:txBody>
      </p:sp>
      <p:pic>
        <p:nvPicPr>
          <p:cNvPr id="4" name="Imagen 3"/>
          <p:cNvPicPr>
            <a:picLocks noChangeAspect="1"/>
          </p:cNvPicPr>
          <p:nvPr/>
        </p:nvPicPr>
        <p:blipFill>
          <a:blip r:embed="rId2"/>
          <a:stretch>
            <a:fillRect/>
          </a:stretch>
        </p:blipFill>
        <p:spPr>
          <a:xfrm>
            <a:off x="200538" y="704016"/>
            <a:ext cx="11827265" cy="103641"/>
          </a:xfrm>
          <a:prstGeom prst="rect">
            <a:avLst/>
          </a:prstGeom>
        </p:spPr>
      </p:pic>
      <p:pic>
        <p:nvPicPr>
          <p:cNvPr id="3" name="Imagen 2">
            <a:extLst>
              <a:ext uri="{FF2B5EF4-FFF2-40B4-BE49-F238E27FC236}">
                <a16:creationId xmlns:a16="http://schemas.microsoft.com/office/drawing/2014/main" id="{CCF5B044-F583-4273-4D94-FF665A1F389A}"/>
              </a:ext>
            </a:extLst>
          </p:cNvPr>
          <p:cNvPicPr>
            <a:picLocks noChangeAspect="1"/>
          </p:cNvPicPr>
          <p:nvPr/>
        </p:nvPicPr>
        <p:blipFill>
          <a:blip r:embed="rId3"/>
          <a:stretch>
            <a:fillRect/>
          </a:stretch>
        </p:blipFill>
        <p:spPr>
          <a:xfrm>
            <a:off x="632452" y="920203"/>
            <a:ext cx="2277532" cy="2729818"/>
          </a:xfrm>
          <a:prstGeom prst="rect">
            <a:avLst/>
          </a:prstGeom>
        </p:spPr>
      </p:pic>
      <p:pic>
        <p:nvPicPr>
          <p:cNvPr id="6" name="Imagen 5">
            <a:extLst>
              <a:ext uri="{FF2B5EF4-FFF2-40B4-BE49-F238E27FC236}">
                <a16:creationId xmlns:a16="http://schemas.microsoft.com/office/drawing/2014/main" id="{2E655985-7557-7004-19A9-BEAA54BC4EA5}"/>
              </a:ext>
            </a:extLst>
          </p:cNvPr>
          <p:cNvPicPr>
            <a:picLocks noChangeAspect="1"/>
          </p:cNvPicPr>
          <p:nvPr/>
        </p:nvPicPr>
        <p:blipFill>
          <a:blip r:embed="rId4"/>
          <a:stretch>
            <a:fillRect/>
          </a:stretch>
        </p:blipFill>
        <p:spPr>
          <a:xfrm>
            <a:off x="3636584" y="872785"/>
            <a:ext cx="2277531" cy="2777236"/>
          </a:xfrm>
          <a:prstGeom prst="rect">
            <a:avLst/>
          </a:prstGeom>
        </p:spPr>
      </p:pic>
      <p:pic>
        <p:nvPicPr>
          <p:cNvPr id="8" name="Imagen 7">
            <a:extLst>
              <a:ext uri="{FF2B5EF4-FFF2-40B4-BE49-F238E27FC236}">
                <a16:creationId xmlns:a16="http://schemas.microsoft.com/office/drawing/2014/main" id="{6869633C-F68A-DC1C-A51A-B419BC2036A2}"/>
              </a:ext>
            </a:extLst>
          </p:cNvPr>
          <p:cNvPicPr>
            <a:picLocks noChangeAspect="1"/>
          </p:cNvPicPr>
          <p:nvPr/>
        </p:nvPicPr>
        <p:blipFill>
          <a:blip r:embed="rId5"/>
          <a:stretch>
            <a:fillRect/>
          </a:stretch>
        </p:blipFill>
        <p:spPr>
          <a:xfrm>
            <a:off x="6546926" y="872785"/>
            <a:ext cx="2277530" cy="2777817"/>
          </a:xfrm>
          <a:prstGeom prst="rect">
            <a:avLst/>
          </a:prstGeom>
        </p:spPr>
      </p:pic>
      <p:pic>
        <p:nvPicPr>
          <p:cNvPr id="11" name="Imagen 10">
            <a:extLst>
              <a:ext uri="{FF2B5EF4-FFF2-40B4-BE49-F238E27FC236}">
                <a16:creationId xmlns:a16="http://schemas.microsoft.com/office/drawing/2014/main" id="{5A3EB6A3-F1B4-18C0-09F7-EA0713C7A1F4}"/>
              </a:ext>
            </a:extLst>
          </p:cNvPr>
          <p:cNvPicPr>
            <a:picLocks noChangeAspect="1"/>
          </p:cNvPicPr>
          <p:nvPr/>
        </p:nvPicPr>
        <p:blipFill>
          <a:blip r:embed="rId6"/>
          <a:stretch>
            <a:fillRect/>
          </a:stretch>
        </p:blipFill>
        <p:spPr>
          <a:xfrm>
            <a:off x="9457266" y="872789"/>
            <a:ext cx="2164263" cy="2777813"/>
          </a:xfrm>
          <a:prstGeom prst="rect">
            <a:avLst/>
          </a:prstGeom>
        </p:spPr>
      </p:pic>
      <p:pic>
        <p:nvPicPr>
          <p:cNvPr id="13" name="Imagen 12">
            <a:extLst>
              <a:ext uri="{FF2B5EF4-FFF2-40B4-BE49-F238E27FC236}">
                <a16:creationId xmlns:a16="http://schemas.microsoft.com/office/drawing/2014/main" id="{4708FE02-0168-42D3-8E4F-B734FFA3D292}"/>
              </a:ext>
            </a:extLst>
          </p:cNvPr>
          <p:cNvPicPr>
            <a:picLocks noChangeAspect="1"/>
          </p:cNvPicPr>
          <p:nvPr/>
        </p:nvPicPr>
        <p:blipFill>
          <a:blip r:embed="rId7"/>
          <a:stretch>
            <a:fillRect/>
          </a:stretch>
        </p:blipFill>
        <p:spPr>
          <a:xfrm>
            <a:off x="632452" y="3790943"/>
            <a:ext cx="2277532" cy="2846915"/>
          </a:xfrm>
          <a:prstGeom prst="rect">
            <a:avLst/>
          </a:prstGeom>
        </p:spPr>
      </p:pic>
      <p:pic>
        <p:nvPicPr>
          <p:cNvPr id="15" name="Imagen 14">
            <a:extLst>
              <a:ext uri="{FF2B5EF4-FFF2-40B4-BE49-F238E27FC236}">
                <a16:creationId xmlns:a16="http://schemas.microsoft.com/office/drawing/2014/main" id="{B0B03EE8-EEDC-4691-902E-B2FCAD6F9838}"/>
              </a:ext>
            </a:extLst>
          </p:cNvPr>
          <p:cNvPicPr>
            <a:picLocks noChangeAspect="1"/>
          </p:cNvPicPr>
          <p:nvPr/>
        </p:nvPicPr>
        <p:blipFill>
          <a:blip r:embed="rId8"/>
          <a:stretch>
            <a:fillRect/>
          </a:stretch>
        </p:blipFill>
        <p:spPr>
          <a:xfrm>
            <a:off x="3636586" y="3790950"/>
            <a:ext cx="2298557" cy="2846913"/>
          </a:xfrm>
          <a:prstGeom prst="rect">
            <a:avLst/>
          </a:prstGeom>
        </p:spPr>
      </p:pic>
      <p:pic>
        <p:nvPicPr>
          <p:cNvPr id="17" name="Imagen 16">
            <a:extLst>
              <a:ext uri="{FF2B5EF4-FFF2-40B4-BE49-F238E27FC236}">
                <a16:creationId xmlns:a16="http://schemas.microsoft.com/office/drawing/2014/main" id="{0061E9E1-3996-5D82-9A85-B78288AEADD5}"/>
              </a:ext>
            </a:extLst>
          </p:cNvPr>
          <p:cNvPicPr>
            <a:picLocks noChangeAspect="1"/>
          </p:cNvPicPr>
          <p:nvPr/>
        </p:nvPicPr>
        <p:blipFill>
          <a:blip r:embed="rId9"/>
          <a:stretch>
            <a:fillRect/>
          </a:stretch>
        </p:blipFill>
        <p:spPr>
          <a:xfrm>
            <a:off x="6546926" y="3790944"/>
            <a:ext cx="2298557" cy="2846915"/>
          </a:xfrm>
          <a:prstGeom prst="rect">
            <a:avLst/>
          </a:prstGeom>
        </p:spPr>
      </p:pic>
      <p:pic>
        <p:nvPicPr>
          <p:cNvPr id="19" name="Imagen 18">
            <a:extLst>
              <a:ext uri="{FF2B5EF4-FFF2-40B4-BE49-F238E27FC236}">
                <a16:creationId xmlns:a16="http://schemas.microsoft.com/office/drawing/2014/main" id="{0D157A7A-4049-198F-A83C-F1B62016FEEC}"/>
              </a:ext>
            </a:extLst>
          </p:cNvPr>
          <p:cNvPicPr>
            <a:picLocks noChangeAspect="1"/>
          </p:cNvPicPr>
          <p:nvPr/>
        </p:nvPicPr>
        <p:blipFill>
          <a:blip r:embed="rId10"/>
          <a:stretch>
            <a:fillRect/>
          </a:stretch>
        </p:blipFill>
        <p:spPr>
          <a:xfrm>
            <a:off x="9457266" y="3790941"/>
            <a:ext cx="2164264" cy="2846917"/>
          </a:xfrm>
          <a:prstGeom prst="rect">
            <a:avLst/>
          </a:prstGeom>
        </p:spPr>
      </p:pic>
    </p:spTree>
    <p:extLst>
      <p:ext uri="{BB962C8B-B14F-4D97-AF65-F5344CB8AC3E}">
        <p14:creationId xmlns:p14="http://schemas.microsoft.com/office/powerpoint/2010/main" val="259392606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14353</TotalTime>
  <Words>862</Words>
  <Application>Microsoft Office PowerPoint</Application>
  <PresentationFormat>Panorámica</PresentationFormat>
  <Paragraphs>58</Paragraphs>
  <Slides>8</Slides>
  <Notes>5</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Arial</vt:lpstr>
      <vt:lpstr>Arial Black</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Dell</cp:lastModifiedBy>
  <cp:revision>746</cp:revision>
  <cp:lastPrinted>2025-06-06T22:29:22Z</cp:lastPrinted>
  <dcterms:created xsi:type="dcterms:W3CDTF">2021-04-16T16:11:05Z</dcterms:created>
  <dcterms:modified xsi:type="dcterms:W3CDTF">2025-07-11T19:59:16Z</dcterms:modified>
</cp:coreProperties>
</file>